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30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08637C-C999-4765-93BC-F15E78E959C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D506385-1553-4056-8928-CBC8BB3F2767}">
      <dgm:prSet phldrT="[Текст]" custT="1"/>
      <dgm:spPr/>
      <dgm:t>
        <a:bodyPr/>
        <a:lstStyle/>
        <a:p>
          <a:r>
            <a:rPr lang="ru-RU" sz="1800" b="0" i="0" dirty="0">
              <a:latin typeface="+mj-lt"/>
            </a:rPr>
            <a:t>Заместитель заведующего Отделом агитации и пропаганды Ставропольского крайкома</a:t>
          </a:r>
          <a:endParaRPr lang="ru-RU" sz="1800" dirty="0">
            <a:latin typeface="+mj-lt"/>
          </a:endParaRPr>
        </a:p>
      </dgm:t>
    </dgm:pt>
    <dgm:pt modelId="{F245AE94-CC73-4BB4-AA29-A73B33381583}" type="parTrans" cxnId="{2EF0604E-1204-4FE4-AAE3-3074290FCF9A}">
      <dgm:prSet/>
      <dgm:spPr/>
      <dgm:t>
        <a:bodyPr/>
        <a:lstStyle/>
        <a:p>
          <a:endParaRPr lang="ru-RU"/>
        </a:p>
      </dgm:t>
    </dgm:pt>
    <dgm:pt modelId="{63EAED3B-3C78-4C0F-8D6E-686479006A58}" type="sibTrans" cxnId="{2EF0604E-1204-4FE4-AAE3-3074290FCF9A}">
      <dgm:prSet/>
      <dgm:spPr/>
      <dgm:t>
        <a:bodyPr/>
        <a:lstStyle/>
        <a:p>
          <a:endParaRPr lang="ru-RU"/>
        </a:p>
      </dgm:t>
    </dgm:pt>
    <dgm:pt modelId="{882A47B2-F820-49B5-AA11-6C3C24195A75}">
      <dgm:prSet phldrT="[Текст]" custT="1"/>
      <dgm:spPr/>
      <dgm:t>
        <a:bodyPr/>
        <a:lstStyle/>
        <a:p>
          <a:r>
            <a:rPr lang="ru-RU" sz="1800" b="0" i="0" dirty="0">
              <a:latin typeface="+mj-lt"/>
            </a:rPr>
            <a:t>Первый секретарь крайкома ВЛКСМ</a:t>
          </a:r>
          <a:endParaRPr lang="ru-RU" sz="1800" dirty="0">
            <a:latin typeface="+mj-lt"/>
          </a:endParaRPr>
        </a:p>
      </dgm:t>
    </dgm:pt>
    <dgm:pt modelId="{0AD89258-85C1-4333-AF6A-C1D1CAD89A20}" type="parTrans" cxnId="{099DC4E8-B592-4681-AD1A-9C7A41DD380F}">
      <dgm:prSet/>
      <dgm:spPr/>
      <dgm:t>
        <a:bodyPr/>
        <a:lstStyle/>
        <a:p>
          <a:endParaRPr lang="ru-RU"/>
        </a:p>
      </dgm:t>
    </dgm:pt>
    <dgm:pt modelId="{979683DC-E0B7-45DB-A10C-E0E998DE3381}" type="sibTrans" cxnId="{099DC4E8-B592-4681-AD1A-9C7A41DD380F}">
      <dgm:prSet/>
      <dgm:spPr/>
      <dgm:t>
        <a:bodyPr/>
        <a:lstStyle/>
        <a:p>
          <a:endParaRPr lang="ru-RU"/>
        </a:p>
      </dgm:t>
    </dgm:pt>
    <dgm:pt modelId="{517D118F-A589-4F26-99BE-4BED30A7F31D}">
      <dgm:prSet phldrT="[Текст]" custT="1"/>
      <dgm:spPr/>
      <dgm:t>
        <a:bodyPr/>
        <a:lstStyle/>
        <a:p>
          <a:r>
            <a:rPr lang="ru-RU" sz="1800" b="0" i="0" dirty="0">
              <a:latin typeface="+mj-lt"/>
            </a:rPr>
            <a:t>Первый секретарь Ставропольского крайкома КПСС</a:t>
          </a:r>
          <a:endParaRPr lang="ru-RU" sz="1800" dirty="0">
            <a:latin typeface="+mj-lt"/>
          </a:endParaRPr>
        </a:p>
      </dgm:t>
    </dgm:pt>
    <dgm:pt modelId="{926E3D6C-17D1-42E7-8AEA-B32A8EF22E51}" type="parTrans" cxnId="{F9CA05C0-16F0-4A7B-9DED-57C5EA2EFD41}">
      <dgm:prSet/>
      <dgm:spPr/>
      <dgm:t>
        <a:bodyPr/>
        <a:lstStyle/>
        <a:p>
          <a:endParaRPr lang="ru-RU"/>
        </a:p>
      </dgm:t>
    </dgm:pt>
    <dgm:pt modelId="{981CA2E8-1CAC-4FFF-BD63-1EE3B71E585B}" type="sibTrans" cxnId="{F9CA05C0-16F0-4A7B-9DED-57C5EA2EFD41}">
      <dgm:prSet/>
      <dgm:spPr/>
      <dgm:t>
        <a:bodyPr/>
        <a:lstStyle/>
        <a:p>
          <a:endParaRPr lang="ru-RU"/>
        </a:p>
      </dgm:t>
    </dgm:pt>
    <dgm:pt modelId="{A1C22130-CE05-46C4-A26B-F3AF57AD83B9}" type="pres">
      <dgm:prSet presAssocID="{F208637C-C999-4765-93BC-F15E78E959CA}" presName="arrowDiagram" presStyleCnt="0">
        <dgm:presLayoutVars>
          <dgm:chMax val="5"/>
          <dgm:dir/>
          <dgm:resizeHandles val="exact"/>
        </dgm:presLayoutVars>
      </dgm:prSet>
      <dgm:spPr/>
    </dgm:pt>
    <dgm:pt modelId="{0420FAA0-92B0-48D1-A334-42826E6138BF}" type="pres">
      <dgm:prSet presAssocID="{F208637C-C999-4765-93BC-F15E78E959CA}" presName="arrow" presStyleLbl="bgShp" presStyleIdx="0" presStyleCnt="1" custScaleX="165512" custScaleY="100000" custLinFactNeighborX="3218" custLinFactNeighborY="-1103"/>
      <dgm:spPr>
        <a:ln>
          <a:solidFill>
            <a:schemeClr val="accent4">
              <a:lumMod val="50000"/>
            </a:schemeClr>
          </a:solidFill>
        </a:ln>
      </dgm:spPr>
    </dgm:pt>
    <dgm:pt modelId="{E7917F1C-BFDB-4153-B83F-35FEF30D2C93}" type="pres">
      <dgm:prSet presAssocID="{F208637C-C999-4765-93BC-F15E78E959CA}" presName="arrowDiagram3" presStyleCnt="0"/>
      <dgm:spPr/>
    </dgm:pt>
    <dgm:pt modelId="{BBBA2B42-63D4-4BC3-8011-BC46820A377C}" type="pres">
      <dgm:prSet presAssocID="{6D506385-1553-4056-8928-CBC8BB3F2767}" presName="bullet3a" presStyleLbl="node1" presStyleIdx="0" presStyleCnt="3" custLinFactX="-300000" custLinFactY="-100000" custLinFactNeighborX="-363081" custLinFactNeighborY="-101578"/>
      <dgm:spPr>
        <a:solidFill>
          <a:schemeClr val="accent4">
            <a:lumMod val="75000"/>
          </a:schemeClr>
        </a:solidFill>
      </dgm:spPr>
    </dgm:pt>
    <dgm:pt modelId="{6676BD64-46B9-4FBD-BCD9-1741BE0AEFDE}" type="pres">
      <dgm:prSet presAssocID="{6D506385-1553-4056-8928-CBC8BB3F2767}" presName="textBox3a" presStyleLbl="revTx" presStyleIdx="0" presStyleCnt="3" custScaleX="158075" custScaleY="155648" custLinFactX="-70996" custLinFactY="-41508" custLinFactNeighborX="-100000" custLinFactNeighborY="-100000">
        <dgm:presLayoutVars>
          <dgm:bulletEnabled val="1"/>
        </dgm:presLayoutVars>
      </dgm:prSet>
      <dgm:spPr/>
    </dgm:pt>
    <dgm:pt modelId="{430142C7-1A1E-4F56-B6F3-253AEA3F0619}" type="pres">
      <dgm:prSet presAssocID="{882A47B2-F820-49B5-AA11-6C3C24195A75}" presName="bullet3b" presStyleLbl="node1" presStyleIdx="1" presStyleCnt="3" custLinFactX="-146270" custLinFactY="27703" custLinFactNeighborX="-200000" custLinFactNeighborY="100000"/>
      <dgm:spPr>
        <a:solidFill>
          <a:schemeClr val="accent4">
            <a:lumMod val="75000"/>
          </a:schemeClr>
        </a:solidFill>
      </dgm:spPr>
    </dgm:pt>
    <dgm:pt modelId="{B20D2313-D2B1-4F7D-8126-8AD501B57E0D}" type="pres">
      <dgm:prSet presAssocID="{882A47B2-F820-49B5-AA11-6C3C24195A75}" presName="textBox3b" presStyleLbl="revTx" presStyleIdx="1" presStyleCnt="3" custScaleX="136742" custScaleY="69349" custLinFactNeighborX="-42526" custLinFactNeighborY="5273">
        <dgm:presLayoutVars>
          <dgm:bulletEnabled val="1"/>
        </dgm:presLayoutVars>
      </dgm:prSet>
      <dgm:spPr/>
    </dgm:pt>
    <dgm:pt modelId="{CE936336-3BEE-4E69-90D9-E2EBA4C32955}" type="pres">
      <dgm:prSet presAssocID="{517D118F-A589-4F26-99BE-4BED30A7F31D}" presName="bullet3c" presStyleLbl="node1" presStyleIdx="2" presStyleCnt="3" custLinFactX="-31555" custLinFactY="10337" custLinFactNeighborX="-100000" custLinFactNeighborY="100000"/>
      <dgm:spPr>
        <a:solidFill>
          <a:schemeClr val="accent4">
            <a:lumMod val="75000"/>
          </a:schemeClr>
        </a:solidFill>
      </dgm:spPr>
    </dgm:pt>
    <dgm:pt modelId="{9F805963-3AA5-4A91-8F48-C2EEF9BCD4D2}" type="pres">
      <dgm:prSet presAssocID="{517D118F-A589-4F26-99BE-4BED30A7F31D}" presName="textBox3c" presStyleLbl="revTx" presStyleIdx="2" presStyleCnt="3" custScaleX="202339" custScaleY="48598" custLinFactX="30838" custLinFactNeighborX="100000" custLinFactNeighborY="-14302">
        <dgm:presLayoutVars>
          <dgm:bulletEnabled val="1"/>
        </dgm:presLayoutVars>
      </dgm:prSet>
      <dgm:spPr/>
    </dgm:pt>
  </dgm:ptLst>
  <dgm:cxnLst>
    <dgm:cxn modelId="{EF67DF08-AB60-46EC-9E54-0E8733405AA1}" type="presOf" srcId="{F208637C-C999-4765-93BC-F15E78E959CA}" destId="{A1C22130-CE05-46C4-A26B-F3AF57AD83B9}" srcOrd="0" destOrd="0" presId="urn:microsoft.com/office/officeart/2005/8/layout/arrow2"/>
    <dgm:cxn modelId="{A6608121-C76B-4E79-AE6C-014A326D1A4C}" type="presOf" srcId="{882A47B2-F820-49B5-AA11-6C3C24195A75}" destId="{B20D2313-D2B1-4F7D-8126-8AD501B57E0D}" srcOrd="0" destOrd="0" presId="urn:microsoft.com/office/officeart/2005/8/layout/arrow2"/>
    <dgm:cxn modelId="{BD57C743-7AC7-4342-9949-A8B58CCCF5C8}" type="presOf" srcId="{517D118F-A589-4F26-99BE-4BED30A7F31D}" destId="{9F805963-3AA5-4A91-8F48-C2EEF9BCD4D2}" srcOrd="0" destOrd="0" presId="urn:microsoft.com/office/officeart/2005/8/layout/arrow2"/>
    <dgm:cxn modelId="{2EF0604E-1204-4FE4-AAE3-3074290FCF9A}" srcId="{F208637C-C999-4765-93BC-F15E78E959CA}" destId="{6D506385-1553-4056-8928-CBC8BB3F2767}" srcOrd="0" destOrd="0" parTransId="{F245AE94-CC73-4BB4-AA29-A73B33381583}" sibTransId="{63EAED3B-3C78-4C0F-8D6E-686479006A58}"/>
    <dgm:cxn modelId="{F9CA05C0-16F0-4A7B-9DED-57C5EA2EFD41}" srcId="{F208637C-C999-4765-93BC-F15E78E959CA}" destId="{517D118F-A589-4F26-99BE-4BED30A7F31D}" srcOrd="2" destOrd="0" parTransId="{926E3D6C-17D1-42E7-8AEA-B32A8EF22E51}" sibTransId="{981CA2E8-1CAC-4FFF-BD63-1EE3B71E585B}"/>
    <dgm:cxn modelId="{3C3EE8D6-E954-4BE8-908F-C26BA9F65997}" type="presOf" srcId="{6D506385-1553-4056-8928-CBC8BB3F2767}" destId="{6676BD64-46B9-4FBD-BCD9-1741BE0AEFDE}" srcOrd="0" destOrd="0" presId="urn:microsoft.com/office/officeart/2005/8/layout/arrow2"/>
    <dgm:cxn modelId="{099DC4E8-B592-4681-AD1A-9C7A41DD380F}" srcId="{F208637C-C999-4765-93BC-F15E78E959CA}" destId="{882A47B2-F820-49B5-AA11-6C3C24195A75}" srcOrd="1" destOrd="0" parTransId="{0AD89258-85C1-4333-AF6A-C1D1CAD89A20}" sibTransId="{979683DC-E0B7-45DB-A10C-E0E998DE3381}"/>
    <dgm:cxn modelId="{F48CEEBF-F50A-4510-956A-31203966B8D6}" type="presParOf" srcId="{A1C22130-CE05-46C4-A26B-F3AF57AD83B9}" destId="{0420FAA0-92B0-48D1-A334-42826E6138BF}" srcOrd="0" destOrd="0" presId="urn:microsoft.com/office/officeart/2005/8/layout/arrow2"/>
    <dgm:cxn modelId="{83A22ED0-AD30-4A9E-9FA6-8BDFDAB13F71}" type="presParOf" srcId="{A1C22130-CE05-46C4-A26B-F3AF57AD83B9}" destId="{E7917F1C-BFDB-4153-B83F-35FEF30D2C93}" srcOrd="1" destOrd="0" presId="urn:microsoft.com/office/officeart/2005/8/layout/arrow2"/>
    <dgm:cxn modelId="{835FC31F-5604-4633-9430-05774D3D7100}" type="presParOf" srcId="{E7917F1C-BFDB-4153-B83F-35FEF30D2C93}" destId="{BBBA2B42-63D4-4BC3-8011-BC46820A377C}" srcOrd="0" destOrd="0" presId="urn:microsoft.com/office/officeart/2005/8/layout/arrow2"/>
    <dgm:cxn modelId="{F11B067B-4D3B-4221-9E5E-4F4D6A73ACC1}" type="presParOf" srcId="{E7917F1C-BFDB-4153-B83F-35FEF30D2C93}" destId="{6676BD64-46B9-4FBD-BCD9-1741BE0AEFDE}" srcOrd="1" destOrd="0" presId="urn:microsoft.com/office/officeart/2005/8/layout/arrow2"/>
    <dgm:cxn modelId="{4732D13A-40D8-41B2-9E74-DB2C80F0239A}" type="presParOf" srcId="{E7917F1C-BFDB-4153-B83F-35FEF30D2C93}" destId="{430142C7-1A1E-4F56-B6F3-253AEA3F0619}" srcOrd="2" destOrd="0" presId="urn:microsoft.com/office/officeart/2005/8/layout/arrow2"/>
    <dgm:cxn modelId="{B846B748-6C90-45E7-92A7-D09828654681}" type="presParOf" srcId="{E7917F1C-BFDB-4153-B83F-35FEF30D2C93}" destId="{B20D2313-D2B1-4F7D-8126-8AD501B57E0D}" srcOrd="3" destOrd="0" presId="urn:microsoft.com/office/officeart/2005/8/layout/arrow2"/>
    <dgm:cxn modelId="{4A462594-3B51-4F72-A4BF-41FE252E733F}" type="presParOf" srcId="{E7917F1C-BFDB-4153-B83F-35FEF30D2C93}" destId="{CE936336-3BEE-4E69-90D9-E2EBA4C32955}" srcOrd="4" destOrd="0" presId="urn:microsoft.com/office/officeart/2005/8/layout/arrow2"/>
    <dgm:cxn modelId="{EB7460A5-0AB9-4571-94B1-248932ADAE57}" type="presParOf" srcId="{E7917F1C-BFDB-4153-B83F-35FEF30D2C93}" destId="{9F805963-3AA5-4A91-8F48-C2EEF9BCD4D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4D6ECF-944F-488D-ACD7-9FCAA49405FA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AE507FF-A0E0-4E5D-9899-72BDDF25E368}">
      <dgm:prSet phldrT="[Текст]"/>
      <dgm:spPr/>
      <dgm:t>
        <a:bodyPr/>
        <a:lstStyle/>
        <a:p>
          <a:r>
            <a:rPr lang="ru-RU" b="0" i="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11 марта 1985 </a:t>
          </a:r>
          <a:endParaRPr lang="ru-RU" dirty="0"/>
        </a:p>
      </dgm:t>
    </dgm:pt>
    <dgm:pt modelId="{0091AB11-CC56-4DB7-B423-7AF20BAA5BFF}" type="parTrans" cxnId="{F01C6B0A-49D4-4F1B-9F84-1EDE8AF35FCD}">
      <dgm:prSet/>
      <dgm:spPr/>
      <dgm:t>
        <a:bodyPr/>
        <a:lstStyle/>
        <a:p>
          <a:endParaRPr lang="ru-RU"/>
        </a:p>
      </dgm:t>
    </dgm:pt>
    <dgm:pt modelId="{9D873876-9C93-4284-BE91-A5E90A6E95F6}" type="sibTrans" cxnId="{F01C6B0A-49D4-4F1B-9F84-1EDE8AF35FCD}">
      <dgm:prSet/>
      <dgm:spPr/>
      <dgm:t>
        <a:bodyPr/>
        <a:lstStyle/>
        <a:p>
          <a:endParaRPr lang="ru-RU"/>
        </a:p>
      </dgm:t>
    </dgm:pt>
    <dgm:pt modelId="{032FE960-73EA-4670-B5B4-D153318186F6}">
      <dgm:prSet phldrT="[Текст]" custT="1"/>
      <dgm:spPr/>
      <dgm:t>
        <a:bodyPr/>
        <a:lstStyle/>
        <a:p>
          <a:r>
            <a:rPr lang="ru-RU" sz="2400" b="0" i="0" dirty="0">
              <a:solidFill>
                <a:srgbClr val="262626"/>
              </a:solidFill>
              <a:effectLst/>
              <a:latin typeface="+mj-lt"/>
            </a:rPr>
            <a:t>Горбачёв был избран </a:t>
          </a:r>
          <a:r>
            <a:rPr lang="ru-RU" sz="2400" b="0" i="0" dirty="0">
              <a:solidFill>
                <a:srgbClr val="FF0000"/>
              </a:solidFill>
              <a:effectLst/>
              <a:latin typeface="+mj-lt"/>
            </a:rPr>
            <a:t>генеральным секретарем </a:t>
          </a:r>
          <a:r>
            <a:rPr lang="ru-RU" sz="2400" b="0" i="0" dirty="0">
              <a:solidFill>
                <a:srgbClr val="262626"/>
              </a:solidFill>
              <a:effectLst/>
              <a:latin typeface="+mj-lt"/>
            </a:rPr>
            <a:t>ЦК КПСС</a:t>
          </a:r>
          <a:endParaRPr lang="ru-RU" sz="2400" dirty="0">
            <a:latin typeface="+mj-lt"/>
          </a:endParaRPr>
        </a:p>
      </dgm:t>
    </dgm:pt>
    <dgm:pt modelId="{B571106A-DF4B-40F7-B9DD-8C54073B910F}" type="parTrans" cxnId="{D6CE8ED1-1250-4A0C-9333-AE3BBED60612}">
      <dgm:prSet/>
      <dgm:spPr/>
      <dgm:t>
        <a:bodyPr/>
        <a:lstStyle/>
        <a:p>
          <a:endParaRPr lang="ru-RU"/>
        </a:p>
      </dgm:t>
    </dgm:pt>
    <dgm:pt modelId="{2A8C3BDD-1DD6-4AA8-8852-D42869705546}" type="sibTrans" cxnId="{D6CE8ED1-1250-4A0C-9333-AE3BBED60612}">
      <dgm:prSet/>
      <dgm:spPr/>
      <dgm:t>
        <a:bodyPr/>
        <a:lstStyle/>
        <a:p>
          <a:endParaRPr lang="ru-RU"/>
        </a:p>
      </dgm:t>
    </dgm:pt>
    <dgm:pt modelId="{3525CA6A-614C-40C2-BD6B-B3207AF7D0CA}">
      <dgm:prSet phldrT="[Текст]"/>
      <dgm:spPr/>
      <dgm:t>
        <a:bodyPr/>
        <a:lstStyle/>
        <a:p>
          <a:r>
            <a:rPr lang="ru-RU" b="0" i="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 октября 1988 </a:t>
          </a:r>
          <a:endParaRPr lang="ru-RU" dirty="0"/>
        </a:p>
      </dgm:t>
    </dgm:pt>
    <dgm:pt modelId="{41E9450C-30F6-41B7-AC2D-0906A00A9510}" type="parTrans" cxnId="{A16CB2E7-9E00-47B6-9C4E-B43FE202F236}">
      <dgm:prSet/>
      <dgm:spPr/>
      <dgm:t>
        <a:bodyPr/>
        <a:lstStyle/>
        <a:p>
          <a:endParaRPr lang="ru-RU"/>
        </a:p>
      </dgm:t>
    </dgm:pt>
    <dgm:pt modelId="{91CCE35F-C9A1-46CB-BF87-B1612F6C8D40}" type="sibTrans" cxnId="{A16CB2E7-9E00-47B6-9C4E-B43FE202F236}">
      <dgm:prSet/>
      <dgm:spPr/>
      <dgm:t>
        <a:bodyPr/>
        <a:lstStyle/>
        <a:p>
          <a:endParaRPr lang="ru-RU"/>
        </a:p>
      </dgm:t>
    </dgm:pt>
    <dgm:pt modelId="{92315F63-65E7-469A-B268-7FA2E4C472E5}">
      <dgm:prSet phldrT="[Текст]" custT="1"/>
      <dgm:spPr/>
      <dgm:t>
        <a:bodyPr/>
        <a:lstStyle/>
        <a:p>
          <a:r>
            <a:rPr lang="ru-RU" sz="2200" b="0" i="0" dirty="0">
              <a:solidFill>
                <a:srgbClr val="262626"/>
              </a:solidFill>
              <a:effectLst/>
              <a:latin typeface="+mj-lt"/>
            </a:rPr>
            <a:t>Занимает пост </a:t>
          </a:r>
          <a:r>
            <a:rPr lang="ru-RU" sz="2200" b="0" i="0" dirty="0">
              <a:solidFill>
                <a:srgbClr val="FF0000"/>
              </a:solidFill>
              <a:effectLst/>
              <a:latin typeface="+mj-lt"/>
            </a:rPr>
            <a:t>Председателя Президиума </a:t>
          </a:r>
          <a:r>
            <a:rPr lang="ru-RU" sz="2200" b="0" i="0" dirty="0">
              <a:solidFill>
                <a:srgbClr val="262626"/>
              </a:solidFill>
              <a:effectLst/>
              <a:latin typeface="+mj-lt"/>
            </a:rPr>
            <a:t>Верховного Совета СССР</a:t>
          </a:r>
        </a:p>
        <a:p>
          <a:r>
            <a:rPr lang="ru-RU" sz="2200" b="0" i="0" dirty="0">
              <a:solidFill>
                <a:srgbClr val="262626"/>
              </a:solidFill>
              <a:effectLst/>
              <a:latin typeface="+mj-lt"/>
            </a:rPr>
            <a:t>Тем самым совмещает высшие должности государства и партии</a:t>
          </a:r>
          <a:r>
            <a:rPr lang="ru-RU" sz="2400" b="0" i="0" dirty="0">
              <a:solidFill>
                <a:srgbClr val="262626"/>
              </a:solidFill>
              <a:effectLst/>
              <a:latin typeface="+mj-lt"/>
            </a:rPr>
            <a:t>.</a:t>
          </a:r>
          <a:endParaRPr lang="ru-RU" sz="2400" dirty="0">
            <a:latin typeface="+mj-lt"/>
          </a:endParaRPr>
        </a:p>
      </dgm:t>
    </dgm:pt>
    <dgm:pt modelId="{86005D97-3149-4F36-AD3B-32E4B7414FBE}" type="parTrans" cxnId="{B98D68D8-25FE-49AB-9782-B2EECA36A8A7}">
      <dgm:prSet/>
      <dgm:spPr/>
      <dgm:t>
        <a:bodyPr/>
        <a:lstStyle/>
        <a:p>
          <a:endParaRPr lang="ru-RU"/>
        </a:p>
      </dgm:t>
    </dgm:pt>
    <dgm:pt modelId="{6B948B70-780E-46DB-A7A8-63F77BB0510D}" type="sibTrans" cxnId="{B98D68D8-25FE-49AB-9782-B2EECA36A8A7}">
      <dgm:prSet/>
      <dgm:spPr/>
      <dgm:t>
        <a:bodyPr/>
        <a:lstStyle/>
        <a:p>
          <a:endParaRPr lang="ru-RU"/>
        </a:p>
      </dgm:t>
    </dgm:pt>
    <dgm:pt modelId="{7460BE19-4BD0-469D-A9A8-A8CA07567006}">
      <dgm:prSet phldrT="[Текст]"/>
      <dgm:spPr/>
      <dgm:t>
        <a:bodyPr/>
        <a:lstStyle/>
        <a:p>
          <a:r>
            <a:rPr lang="ru-RU" b="0" i="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15 марта 1990 </a:t>
          </a:r>
          <a:endParaRPr lang="ru-RU" dirty="0"/>
        </a:p>
      </dgm:t>
    </dgm:pt>
    <dgm:pt modelId="{9B6F2741-DEDB-41B5-990D-851ABDDBD6A2}" type="parTrans" cxnId="{45A50EA4-CD56-4DC6-818C-F47D88B981E7}">
      <dgm:prSet/>
      <dgm:spPr/>
      <dgm:t>
        <a:bodyPr/>
        <a:lstStyle/>
        <a:p>
          <a:endParaRPr lang="ru-RU"/>
        </a:p>
      </dgm:t>
    </dgm:pt>
    <dgm:pt modelId="{5B6FD2E1-3270-48DD-95A9-94729C34384C}" type="sibTrans" cxnId="{45A50EA4-CD56-4DC6-818C-F47D88B981E7}">
      <dgm:prSet/>
      <dgm:spPr/>
      <dgm:t>
        <a:bodyPr/>
        <a:lstStyle/>
        <a:p>
          <a:endParaRPr lang="ru-RU"/>
        </a:p>
      </dgm:t>
    </dgm:pt>
    <dgm:pt modelId="{6756076F-FF7D-4A4C-B6E6-0074E213377F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262626"/>
              </a:solidFill>
              <a:effectLst/>
              <a:latin typeface="+mj-lt"/>
            </a:rPr>
            <a:t>На внеочередном третьем Съезде народных депутатов СССР Михаил Горбачёв был избран </a:t>
          </a:r>
          <a:r>
            <a:rPr lang="ru-RU" sz="2000" b="0" i="0" dirty="0">
              <a:solidFill>
                <a:srgbClr val="FF0000"/>
              </a:solidFill>
              <a:effectLst/>
              <a:latin typeface="+mj-lt"/>
            </a:rPr>
            <a:t>президентом СССР</a:t>
          </a:r>
          <a:endParaRPr lang="ru-RU" sz="2000" dirty="0">
            <a:solidFill>
              <a:srgbClr val="FF0000"/>
            </a:solidFill>
            <a:latin typeface="+mj-lt"/>
          </a:endParaRPr>
        </a:p>
      </dgm:t>
    </dgm:pt>
    <dgm:pt modelId="{FF8B04C3-275D-490D-9A01-489EF789EB73}" type="parTrans" cxnId="{EA187194-7647-44F7-8380-2A6F8A265A98}">
      <dgm:prSet/>
      <dgm:spPr/>
      <dgm:t>
        <a:bodyPr/>
        <a:lstStyle/>
        <a:p>
          <a:endParaRPr lang="ru-RU"/>
        </a:p>
      </dgm:t>
    </dgm:pt>
    <dgm:pt modelId="{F87EED5B-9A58-4378-A3DA-7623ABDD3D18}" type="sibTrans" cxnId="{EA187194-7647-44F7-8380-2A6F8A265A98}">
      <dgm:prSet/>
      <dgm:spPr/>
      <dgm:t>
        <a:bodyPr/>
        <a:lstStyle/>
        <a:p>
          <a:endParaRPr lang="ru-RU"/>
        </a:p>
      </dgm:t>
    </dgm:pt>
    <dgm:pt modelId="{96DE53B1-6A37-4143-9A60-51FBF756190D}" type="pres">
      <dgm:prSet presAssocID="{7F4D6ECF-944F-488D-ACD7-9FCAA49405F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DA2F956E-04C0-49E0-98BF-24AEFDA62D4E}" type="pres">
      <dgm:prSet presAssocID="{1AE507FF-A0E0-4E5D-9899-72BDDF25E368}" presName="composite" presStyleCnt="0"/>
      <dgm:spPr/>
    </dgm:pt>
    <dgm:pt modelId="{C2923DD7-C668-4BDB-B64C-0B98F2D93DE6}" type="pres">
      <dgm:prSet presAssocID="{1AE507FF-A0E0-4E5D-9899-72BDDF25E368}" presName="BackAccent" presStyleLbl="bgShp" presStyleIdx="0" presStyleCnt="3" custLinFactY="31540" custLinFactNeighborX="30802" custLinFactNeighborY="100000"/>
      <dgm:spPr/>
    </dgm:pt>
    <dgm:pt modelId="{2359B3D9-7F5A-4F76-B34C-3D40D9796202}" type="pres">
      <dgm:prSet presAssocID="{1AE507FF-A0E0-4E5D-9899-72BDDF25E368}" presName="Accent" presStyleLbl="alignNode1" presStyleIdx="0" presStyleCnt="3" custLinFactY="62899" custLinFactNeighborX="38600" custLinFactNeighborY="100000"/>
      <dgm:spPr>
        <a:solidFill>
          <a:schemeClr val="accent4">
            <a:lumMod val="75000"/>
          </a:schemeClr>
        </a:solidFill>
      </dgm:spPr>
    </dgm:pt>
    <dgm:pt modelId="{1B0BD4F0-5D73-43C2-9C34-E7416EFCD8CC}" type="pres">
      <dgm:prSet presAssocID="{1AE507FF-A0E0-4E5D-9899-72BDDF25E368}" presName="Child" presStyleLbl="revTx" presStyleIdx="0" presStyleCnt="6" custScaleX="112416" custScaleY="68723" custLinFactNeighborX="-32764" custLinFactNeighborY="15895">
        <dgm:presLayoutVars>
          <dgm:chMax val="0"/>
          <dgm:chPref val="0"/>
          <dgm:bulletEnabled val="1"/>
        </dgm:presLayoutVars>
      </dgm:prSet>
      <dgm:spPr/>
    </dgm:pt>
    <dgm:pt modelId="{2E16D487-79EE-44CE-AF6F-3A1597C0B779}" type="pres">
      <dgm:prSet presAssocID="{1AE507FF-A0E0-4E5D-9899-72BDDF25E368}" presName="Parent" presStyleLbl="revTx" presStyleIdx="1" presStyleCnt="6" custScaleX="88759" custScaleY="62711" custLinFactNeighborX="1821" custLinFactNeighborY="90936">
        <dgm:presLayoutVars>
          <dgm:chMax val="1"/>
          <dgm:chPref val="1"/>
          <dgm:bulletEnabled val="1"/>
        </dgm:presLayoutVars>
      </dgm:prSet>
      <dgm:spPr/>
    </dgm:pt>
    <dgm:pt modelId="{8B52100F-6033-48C8-AE82-A82AC1E70D67}" type="pres">
      <dgm:prSet presAssocID="{9D873876-9C93-4284-BE91-A5E90A6E95F6}" presName="sibTrans" presStyleCnt="0"/>
      <dgm:spPr/>
    </dgm:pt>
    <dgm:pt modelId="{F7C0F048-5C83-424B-977C-A3AA9760C3A4}" type="pres">
      <dgm:prSet presAssocID="{3525CA6A-614C-40C2-BD6B-B3207AF7D0CA}" presName="composite" presStyleCnt="0"/>
      <dgm:spPr/>
    </dgm:pt>
    <dgm:pt modelId="{1489EFF1-9188-4F4B-AD97-18CA6EBE8226}" type="pres">
      <dgm:prSet presAssocID="{3525CA6A-614C-40C2-BD6B-B3207AF7D0CA}" presName="BackAccent" presStyleLbl="bgShp" presStyleIdx="1" presStyleCnt="3" custLinFactNeighborX="-43004" custLinFactNeighborY="-11063"/>
      <dgm:spPr/>
    </dgm:pt>
    <dgm:pt modelId="{7A988353-F806-4DB1-AFB1-ED07D6FA97F2}" type="pres">
      <dgm:prSet presAssocID="{3525CA6A-614C-40C2-BD6B-B3207AF7D0CA}" presName="Accent" presStyleLbl="alignNode1" presStyleIdx="1" presStyleCnt="3" custLinFactNeighborX="-53755" custLinFactNeighborY="-13598"/>
      <dgm:spPr>
        <a:solidFill>
          <a:schemeClr val="accent4">
            <a:lumMod val="75000"/>
          </a:schemeClr>
        </a:solidFill>
      </dgm:spPr>
    </dgm:pt>
    <dgm:pt modelId="{A8CA0EFF-27AD-4864-9623-C67DF2891448}" type="pres">
      <dgm:prSet presAssocID="{3525CA6A-614C-40C2-BD6B-B3207AF7D0CA}" presName="Child" presStyleLbl="revTx" presStyleIdx="2" presStyleCnt="6" custScaleX="189849" custScaleY="76592" custLinFactNeighborX="-13355" custLinFactNeighborY="-2147">
        <dgm:presLayoutVars>
          <dgm:chMax val="0"/>
          <dgm:chPref val="0"/>
          <dgm:bulletEnabled val="1"/>
        </dgm:presLayoutVars>
      </dgm:prSet>
      <dgm:spPr/>
    </dgm:pt>
    <dgm:pt modelId="{E34DB8ED-919C-421F-AA57-D9B11C0E2A0D}" type="pres">
      <dgm:prSet presAssocID="{3525CA6A-614C-40C2-BD6B-B3207AF7D0CA}" presName="Parent" presStyleLbl="revTx" presStyleIdx="3" presStyleCnt="6" custLinFactNeighborX="-11539" custLinFactNeighborY="-96530">
        <dgm:presLayoutVars>
          <dgm:chMax val="1"/>
          <dgm:chPref val="1"/>
          <dgm:bulletEnabled val="1"/>
        </dgm:presLayoutVars>
      </dgm:prSet>
      <dgm:spPr/>
    </dgm:pt>
    <dgm:pt modelId="{33DF048A-10B3-4FBC-B047-6067FADE89E1}" type="pres">
      <dgm:prSet presAssocID="{91CCE35F-C9A1-46CB-BF87-B1612F6C8D40}" presName="sibTrans" presStyleCnt="0"/>
      <dgm:spPr/>
    </dgm:pt>
    <dgm:pt modelId="{DD79DE33-0F66-4E95-B49A-E1FF259825D9}" type="pres">
      <dgm:prSet presAssocID="{7460BE19-4BD0-469D-A9A8-A8CA07567006}" presName="composite" presStyleCnt="0"/>
      <dgm:spPr/>
    </dgm:pt>
    <dgm:pt modelId="{C33CA054-9464-4780-B694-C812FA704284}" type="pres">
      <dgm:prSet presAssocID="{7460BE19-4BD0-469D-A9A8-A8CA07567006}" presName="BackAccent" presStyleLbl="bgShp" presStyleIdx="2" presStyleCnt="3" custLinFactX="-21512" custLinFactNeighborX="-100000" custLinFactNeighborY="8824"/>
      <dgm:spPr/>
    </dgm:pt>
    <dgm:pt modelId="{89C5CA82-BAA3-443D-81BC-A5FA78B42378}" type="pres">
      <dgm:prSet presAssocID="{7460BE19-4BD0-469D-A9A8-A8CA07567006}" presName="Accent" presStyleLbl="alignNode1" presStyleIdx="2" presStyleCnt="3" custLinFactX="-51890" custLinFactNeighborX="-100000" custLinFactNeighborY="8629"/>
      <dgm:spPr>
        <a:solidFill>
          <a:schemeClr val="accent4">
            <a:lumMod val="75000"/>
          </a:schemeClr>
        </a:solidFill>
      </dgm:spPr>
    </dgm:pt>
    <dgm:pt modelId="{A81F4A80-D86A-4854-8716-17C46F5A9E26}" type="pres">
      <dgm:prSet presAssocID="{7460BE19-4BD0-469D-A9A8-A8CA07567006}" presName="Child" presStyleLbl="revTx" presStyleIdx="4" presStyleCnt="6" custScaleX="206376" custScaleY="87107" custLinFactNeighborX="-1230" custLinFactNeighborY="2594">
        <dgm:presLayoutVars>
          <dgm:chMax val="0"/>
          <dgm:chPref val="0"/>
          <dgm:bulletEnabled val="1"/>
        </dgm:presLayoutVars>
      </dgm:prSet>
      <dgm:spPr/>
    </dgm:pt>
    <dgm:pt modelId="{5C660FE3-31F6-4CE2-81E6-05E816B99717}" type="pres">
      <dgm:prSet presAssocID="{7460BE19-4BD0-469D-A9A8-A8CA07567006}" presName="Parent" presStyleLbl="revTx" presStyleIdx="5" presStyleCnt="6" custLinFactNeighborX="-34051" custLinFactNeighborY="5675">
        <dgm:presLayoutVars>
          <dgm:chMax val="1"/>
          <dgm:chPref val="1"/>
          <dgm:bulletEnabled val="1"/>
        </dgm:presLayoutVars>
      </dgm:prSet>
      <dgm:spPr/>
    </dgm:pt>
  </dgm:ptLst>
  <dgm:cxnLst>
    <dgm:cxn modelId="{F01C6B0A-49D4-4F1B-9F84-1EDE8AF35FCD}" srcId="{7F4D6ECF-944F-488D-ACD7-9FCAA49405FA}" destId="{1AE507FF-A0E0-4E5D-9899-72BDDF25E368}" srcOrd="0" destOrd="0" parTransId="{0091AB11-CC56-4DB7-B423-7AF20BAA5BFF}" sibTransId="{9D873876-9C93-4284-BE91-A5E90A6E95F6}"/>
    <dgm:cxn modelId="{28351B4B-9FD1-45BE-BBBA-37CC70B3BC66}" type="presOf" srcId="{92315F63-65E7-469A-B268-7FA2E4C472E5}" destId="{A8CA0EFF-27AD-4864-9623-C67DF2891448}" srcOrd="0" destOrd="0" presId="urn:microsoft.com/office/officeart/2008/layout/IncreasingCircleProcess"/>
    <dgm:cxn modelId="{20C1567D-8CC6-4C00-B016-E5C222A129C9}" type="presOf" srcId="{7460BE19-4BD0-469D-A9A8-A8CA07567006}" destId="{5C660FE3-31F6-4CE2-81E6-05E816B99717}" srcOrd="0" destOrd="0" presId="urn:microsoft.com/office/officeart/2008/layout/IncreasingCircleProcess"/>
    <dgm:cxn modelId="{7A06A27D-6D1D-424A-924D-2996CF6A2E63}" type="presOf" srcId="{032FE960-73EA-4670-B5B4-D153318186F6}" destId="{1B0BD4F0-5D73-43C2-9C34-E7416EFCD8CC}" srcOrd="0" destOrd="0" presId="urn:microsoft.com/office/officeart/2008/layout/IncreasingCircleProcess"/>
    <dgm:cxn modelId="{9A7EF58D-D90F-4374-BC36-5960D56DBDC0}" type="presOf" srcId="{3525CA6A-614C-40C2-BD6B-B3207AF7D0CA}" destId="{E34DB8ED-919C-421F-AA57-D9B11C0E2A0D}" srcOrd="0" destOrd="0" presId="urn:microsoft.com/office/officeart/2008/layout/IncreasingCircleProcess"/>
    <dgm:cxn modelId="{EA187194-7647-44F7-8380-2A6F8A265A98}" srcId="{7460BE19-4BD0-469D-A9A8-A8CA07567006}" destId="{6756076F-FF7D-4A4C-B6E6-0074E213377F}" srcOrd="0" destOrd="0" parTransId="{FF8B04C3-275D-490D-9A01-489EF789EB73}" sibTransId="{F87EED5B-9A58-4378-A3DA-7623ABDD3D18}"/>
    <dgm:cxn modelId="{45A50EA4-CD56-4DC6-818C-F47D88B981E7}" srcId="{7F4D6ECF-944F-488D-ACD7-9FCAA49405FA}" destId="{7460BE19-4BD0-469D-A9A8-A8CA07567006}" srcOrd="2" destOrd="0" parTransId="{9B6F2741-DEDB-41B5-990D-851ABDDBD6A2}" sibTransId="{5B6FD2E1-3270-48DD-95A9-94729C34384C}"/>
    <dgm:cxn modelId="{B068E0CF-BEB8-463C-8C5A-140C71A639F9}" type="presOf" srcId="{6756076F-FF7D-4A4C-B6E6-0074E213377F}" destId="{A81F4A80-D86A-4854-8716-17C46F5A9E26}" srcOrd="0" destOrd="0" presId="urn:microsoft.com/office/officeart/2008/layout/IncreasingCircleProcess"/>
    <dgm:cxn modelId="{D6CE8ED1-1250-4A0C-9333-AE3BBED60612}" srcId="{1AE507FF-A0E0-4E5D-9899-72BDDF25E368}" destId="{032FE960-73EA-4670-B5B4-D153318186F6}" srcOrd="0" destOrd="0" parTransId="{B571106A-DF4B-40F7-B9DD-8C54073B910F}" sibTransId="{2A8C3BDD-1DD6-4AA8-8852-D42869705546}"/>
    <dgm:cxn modelId="{B98D68D8-25FE-49AB-9782-B2EECA36A8A7}" srcId="{3525CA6A-614C-40C2-BD6B-B3207AF7D0CA}" destId="{92315F63-65E7-469A-B268-7FA2E4C472E5}" srcOrd="0" destOrd="0" parTransId="{86005D97-3149-4F36-AD3B-32E4B7414FBE}" sibTransId="{6B948B70-780E-46DB-A7A8-63F77BB0510D}"/>
    <dgm:cxn modelId="{9097A9DF-58DE-464D-B5C6-03D86F9D5F92}" type="presOf" srcId="{1AE507FF-A0E0-4E5D-9899-72BDDF25E368}" destId="{2E16D487-79EE-44CE-AF6F-3A1597C0B779}" srcOrd="0" destOrd="0" presId="urn:microsoft.com/office/officeart/2008/layout/IncreasingCircleProcess"/>
    <dgm:cxn modelId="{16F138E0-F902-48CA-A8D7-B321BC7723DE}" type="presOf" srcId="{7F4D6ECF-944F-488D-ACD7-9FCAA49405FA}" destId="{96DE53B1-6A37-4143-9A60-51FBF756190D}" srcOrd="0" destOrd="0" presId="urn:microsoft.com/office/officeart/2008/layout/IncreasingCircleProcess"/>
    <dgm:cxn modelId="{A16CB2E7-9E00-47B6-9C4E-B43FE202F236}" srcId="{7F4D6ECF-944F-488D-ACD7-9FCAA49405FA}" destId="{3525CA6A-614C-40C2-BD6B-B3207AF7D0CA}" srcOrd="1" destOrd="0" parTransId="{41E9450C-30F6-41B7-AC2D-0906A00A9510}" sibTransId="{91CCE35F-C9A1-46CB-BF87-B1612F6C8D40}"/>
    <dgm:cxn modelId="{203001AD-9251-4D89-B559-25957269177F}" type="presParOf" srcId="{96DE53B1-6A37-4143-9A60-51FBF756190D}" destId="{DA2F956E-04C0-49E0-98BF-24AEFDA62D4E}" srcOrd="0" destOrd="0" presId="urn:microsoft.com/office/officeart/2008/layout/IncreasingCircleProcess"/>
    <dgm:cxn modelId="{5121A5F9-CE18-44D9-B7C1-2864F817A384}" type="presParOf" srcId="{DA2F956E-04C0-49E0-98BF-24AEFDA62D4E}" destId="{C2923DD7-C668-4BDB-B64C-0B98F2D93DE6}" srcOrd="0" destOrd="0" presId="urn:microsoft.com/office/officeart/2008/layout/IncreasingCircleProcess"/>
    <dgm:cxn modelId="{9EC541FF-51A7-45AB-892C-A8970DE3FC34}" type="presParOf" srcId="{DA2F956E-04C0-49E0-98BF-24AEFDA62D4E}" destId="{2359B3D9-7F5A-4F76-B34C-3D40D9796202}" srcOrd="1" destOrd="0" presId="urn:microsoft.com/office/officeart/2008/layout/IncreasingCircleProcess"/>
    <dgm:cxn modelId="{545FAD5D-AAD9-4A33-8814-124D5A406686}" type="presParOf" srcId="{DA2F956E-04C0-49E0-98BF-24AEFDA62D4E}" destId="{1B0BD4F0-5D73-43C2-9C34-E7416EFCD8CC}" srcOrd="2" destOrd="0" presId="urn:microsoft.com/office/officeart/2008/layout/IncreasingCircleProcess"/>
    <dgm:cxn modelId="{7D8B545C-6A19-4A29-BECB-55E51973294F}" type="presParOf" srcId="{DA2F956E-04C0-49E0-98BF-24AEFDA62D4E}" destId="{2E16D487-79EE-44CE-AF6F-3A1597C0B779}" srcOrd="3" destOrd="0" presId="urn:microsoft.com/office/officeart/2008/layout/IncreasingCircleProcess"/>
    <dgm:cxn modelId="{EF4FF2EF-FA4F-4E12-8CF2-A35FD3973D10}" type="presParOf" srcId="{96DE53B1-6A37-4143-9A60-51FBF756190D}" destId="{8B52100F-6033-48C8-AE82-A82AC1E70D67}" srcOrd="1" destOrd="0" presId="urn:microsoft.com/office/officeart/2008/layout/IncreasingCircleProcess"/>
    <dgm:cxn modelId="{437EC7CB-88C3-4774-B474-EE9BF66A5611}" type="presParOf" srcId="{96DE53B1-6A37-4143-9A60-51FBF756190D}" destId="{F7C0F048-5C83-424B-977C-A3AA9760C3A4}" srcOrd="2" destOrd="0" presId="urn:microsoft.com/office/officeart/2008/layout/IncreasingCircleProcess"/>
    <dgm:cxn modelId="{0861F5A3-5BB9-467F-8B5D-24CD34DB5413}" type="presParOf" srcId="{F7C0F048-5C83-424B-977C-A3AA9760C3A4}" destId="{1489EFF1-9188-4F4B-AD97-18CA6EBE8226}" srcOrd="0" destOrd="0" presId="urn:microsoft.com/office/officeart/2008/layout/IncreasingCircleProcess"/>
    <dgm:cxn modelId="{51515F09-A820-461A-9AFC-658A931567E9}" type="presParOf" srcId="{F7C0F048-5C83-424B-977C-A3AA9760C3A4}" destId="{7A988353-F806-4DB1-AFB1-ED07D6FA97F2}" srcOrd="1" destOrd="0" presId="urn:microsoft.com/office/officeart/2008/layout/IncreasingCircleProcess"/>
    <dgm:cxn modelId="{725C7983-FEBE-4B82-8DFD-6E23C18979D1}" type="presParOf" srcId="{F7C0F048-5C83-424B-977C-A3AA9760C3A4}" destId="{A8CA0EFF-27AD-4864-9623-C67DF2891448}" srcOrd="2" destOrd="0" presId="urn:microsoft.com/office/officeart/2008/layout/IncreasingCircleProcess"/>
    <dgm:cxn modelId="{8AB2F9DB-7F21-4D5A-BCF8-982707D304EA}" type="presParOf" srcId="{F7C0F048-5C83-424B-977C-A3AA9760C3A4}" destId="{E34DB8ED-919C-421F-AA57-D9B11C0E2A0D}" srcOrd="3" destOrd="0" presId="urn:microsoft.com/office/officeart/2008/layout/IncreasingCircleProcess"/>
    <dgm:cxn modelId="{F31386B9-3359-414B-B832-6D990FDCFCAB}" type="presParOf" srcId="{96DE53B1-6A37-4143-9A60-51FBF756190D}" destId="{33DF048A-10B3-4FBC-B047-6067FADE89E1}" srcOrd="3" destOrd="0" presId="urn:microsoft.com/office/officeart/2008/layout/IncreasingCircleProcess"/>
    <dgm:cxn modelId="{604D5465-6078-4574-BF02-B2F9347F0E60}" type="presParOf" srcId="{96DE53B1-6A37-4143-9A60-51FBF756190D}" destId="{DD79DE33-0F66-4E95-B49A-E1FF259825D9}" srcOrd="4" destOrd="0" presId="urn:microsoft.com/office/officeart/2008/layout/IncreasingCircleProcess"/>
    <dgm:cxn modelId="{05313650-D934-40EC-BE3B-876DF5182000}" type="presParOf" srcId="{DD79DE33-0F66-4E95-B49A-E1FF259825D9}" destId="{C33CA054-9464-4780-B694-C812FA704284}" srcOrd="0" destOrd="0" presId="urn:microsoft.com/office/officeart/2008/layout/IncreasingCircleProcess"/>
    <dgm:cxn modelId="{D1DB13A6-6202-4E38-B54F-A2223C9E6FEB}" type="presParOf" srcId="{DD79DE33-0F66-4E95-B49A-E1FF259825D9}" destId="{89C5CA82-BAA3-443D-81BC-A5FA78B42378}" srcOrd="1" destOrd="0" presId="urn:microsoft.com/office/officeart/2008/layout/IncreasingCircleProcess"/>
    <dgm:cxn modelId="{5C92C9E8-6099-491A-A630-4C857BE75C8E}" type="presParOf" srcId="{DD79DE33-0F66-4E95-B49A-E1FF259825D9}" destId="{A81F4A80-D86A-4854-8716-17C46F5A9E26}" srcOrd="2" destOrd="0" presId="urn:microsoft.com/office/officeart/2008/layout/IncreasingCircleProcess"/>
    <dgm:cxn modelId="{A219C193-543D-4E64-8712-95A7B22AF6B4}" type="presParOf" srcId="{DD79DE33-0F66-4E95-B49A-E1FF259825D9}" destId="{5C660FE3-31F6-4CE2-81E6-05E816B99717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0FAA0-92B0-48D1-A334-42826E6138BF}">
      <dsp:nvSpPr>
        <dsp:cNvPr id="0" name=""/>
        <dsp:cNvSpPr/>
      </dsp:nvSpPr>
      <dsp:spPr>
        <a:xfrm>
          <a:off x="583227" y="-160191"/>
          <a:ext cx="10551201" cy="398430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A2B42-63D4-4BC3-8011-BC46820A377C}">
      <dsp:nvSpPr>
        <dsp:cNvPr id="0" name=""/>
        <dsp:cNvSpPr/>
      </dsp:nvSpPr>
      <dsp:spPr>
        <a:xfrm>
          <a:off x="2176814" y="2255665"/>
          <a:ext cx="165747" cy="165747"/>
        </a:xfrm>
        <a:prstGeom prst="ellipse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6BD64-46B9-4FBD-BCD9-1741BE0AEFDE}">
      <dsp:nvSpPr>
        <dsp:cNvPr id="0" name=""/>
        <dsp:cNvSpPr/>
      </dsp:nvSpPr>
      <dsp:spPr>
        <a:xfrm>
          <a:off x="387530" y="722851"/>
          <a:ext cx="2347964" cy="179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2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0" kern="1200" dirty="0">
              <a:latin typeface="+mj-lt"/>
            </a:rPr>
            <a:t>Заместитель заведующего Отделом агитации и пропаганды Ставропольского крайкома</a:t>
          </a:r>
          <a:endParaRPr lang="ru-RU" sz="1800" kern="1200" dirty="0">
            <a:latin typeface="+mj-lt"/>
          </a:endParaRPr>
        </a:p>
      </dsp:txBody>
      <dsp:txXfrm>
        <a:off x="387530" y="722851"/>
        <a:ext cx="2347964" cy="1792230"/>
      </dsp:txXfrm>
    </dsp:sp>
    <dsp:sp modelId="{430142C7-1A1E-4F56-B6F3-253AEA3F0619}">
      <dsp:nvSpPr>
        <dsp:cNvPr id="0" name=""/>
        <dsp:cNvSpPr/>
      </dsp:nvSpPr>
      <dsp:spPr>
        <a:xfrm>
          <a:off x="3701395" y="1889464"/>
          <a:ext cx="299619" cy="299619"/>
        </a:xfrm>
        <a:prstGeom prst="ellipse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D2313-D2B1-4F7D-8126-8AD501B57E0D}">
      <dsp:nvSpPr>
        <dsp:cNvPr id="0" name=""/>
        <dsp:cNvSpPr/>
      </dsp:nvSpPr>
      <dsp:spPr>
        <a:xfrm>
          <a:off x="3956990" y="2103115"/>
          <a:ext cx="2092115" cy="1503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62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0" kern="1200" dirty="0">
              <a:latin typeface="+mj-lt"/>
            </a:rPr>
            <a:t>Первый секретарь крайкома ВЛКСМ</a:t>
          </a:r>
          <a:endParaRPr lang="ru-RU" sz="1800" kern="1200" dirty="0">
            <a:latin typeface="+mj-lt"/>
          </a:endParaRPr>
        </a:p>
      </dsp:txBody>
      <dsp:txXfrm>
        <a:off x="3956990" y="2103115"/>
        <a:ext cx="2092115" cy="1503112"/>
      </dsp:txXfrm>
    </dsp:sp>
    <dsp:sp modelId="{CE936336-3BEE-4E69-90D9-E2EBA4C32955}">
      <dsp:nvSpPr>
        <dsp:cNvPr id="0" name=""/>
        <dsp:cNvSpPr/>
      </dsp:nvSpPr>
      <dsp:spPr>
        <a:xfrm>
          <a:off x="5953235" y="1305038"/>
          <a:ext cx="414367" cy="414367"/>
        </a:xfrm>
        <a:prstGeom prst="ellipse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05963-3AA5-4A91-8F48-C2EEF9BCD4D2}">
      <dsp:nvSpPr>
        <dsp:cNvPr id="0" name=""/>
        <dsp:cNvSpPr/>
      </dsp:nvSpPr>
      <dsp:spPr>
        <a:xfrm>
          <a:off x="7924447" y="1370669"/>
          <a:ext cx="3095731" cy="134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56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0" kern="1200" dirty="0">
              <a:latin typeface="+mj-lt"/>
            </a:rPr>
            <a:t>Первый секретарь Ставропольского крайкома КПСС</a:t>
          </a:r>
          <a:endParaRPr lang="ru-RU" sz="1800" kern="1200" dirty="0">
            <a:latin typeface="+mj-lt"/>
          </a:endParaRPr>
        </a:p>
      </dsp:txBody>
      <dsp:txXfrm>
        <a:off x="7924447" y="1370669"/>
        <a:ext cx="3095731" cy="1345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23DD7-C668-4BDB-B64C-0B98F2D93DE6}">
      <dsp:nvSpPr>
        <dsp:cNvPr id="0" name=""/>
        <dsp:cNvSpPr/>
      </dsp:nvSpPr>
      <dsp:spPr>
        <a:xfrm>
          <a:off x="226706" y="1070155"/>
          <a:ext cx="709268" cy="7092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9B3D9-7F5A-4F76-B34C-3D40D9796202}">
      <dsp:nvSpPr>
        <dsp:cNvPr id="0" name=""/>
        <dsp:cNvSpPr/>
      </dsp:nvSpPr>
      <dsp:spPr>
        <a:xfrm>
          <a:off x="298186" y="1132423"/>
          <a:ext cx="567415" cy="567415"/>
        </a:xfrm>
        <a:prstGeom prst="chord">
          <a:avLst>
            <a:gd name="adj1" fmla="val 1168272"/>
            <a:gd name="adj2" fmla="val 9631728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BD4F0-5D73-43C2-9C34-E7416EFCD8CC}">
      <dsp:nvSpPr>
        <dsp:cNvPr id="0" name=""/>
        <dsp:cNvSpPr/>
      </dsp:nvSpPr>
      <dsp:spPr>
        <a:xfrm>
          <a:off x="47538" y="1787676"/>
          <a:ext cx="2358772" cy="205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>
              <a:solidFill>
                <a:srgbClr val="262626"/>
              </a:solidFill>
              <a:effectLst/>
              <a:latin typeface="+mj-lt"/>
            </a:rPr>
            <a:t>Горбачёв был избран </a:t>
          </a:r>
          <a:r>
            <a:rPr lang="ru-RU" sz="2400" b="0" i="0" kern="1200" dirty="0">
              <a:solidFill>
                <a:srgbClr val="FF0000"/>
              </a:solidFill>
              <a:effectLst/>
              <a:latin typeface="+mj-lt"/>
            </a:rPr>
            <a:t>генеральным секретарем </a:t>
          </a:r>
          <a:r>
            <a:rPr lang="ru-RU" sz="2400" b="0" i="0" kern="1200" dirty="0">
              <a:solidFill>
                <a:srgbClr val="262626"/>
              </a:solidFill>
              <a:effectLst/>
              <a:latin typeface="+mj-lt"/>
            </a:rPr>
            <a:t>ЦК КПСС</a:t>
          </a:r>
          <a:endParaRPr lang="ru-RU" sz="2400" kern="1200" dirty="0">
            <a:latin typeface="+mj-lt"/>
          </a:endParaRPr>
        </a:p>
      </dsp:txBody>
      <dsp:txXfrm>
        <a:off x="47538" y="1787676"/>
        <a:ext cx="2358772" cy="2051271"/>
      </dsp:txXfrm>
    </dsp:sp>
    <dsp:sp modelId="{2E16D487-79EE-44CE-AF6F-3A1597C0B779}">
      <dsp:nvSpPr>
        <dsp:cNvPr id="0" name=""/>
        <dsp:cNvSpPr/>
      </dsp:nvSpPr>
      <dsp:spPr>
        <a:xfrm>
          <a:off x="1021411" y="914403"/>
          <a:ext cx="1862388" cy="44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11 марта 1985 </a:t>
          </a:r>
          <a:endParaRPr lang="ru-RU" sz="2100" kern="1200" dirty="0"/>
        </a:p>
      </dsp:txBody>
      <dsp:txXfrm>
        <a:off x="1021411" y="914403"/>
        <a:ext cx="1862388" cy="444789"/>
      </dsp:txXfrm>
    </dsp:sp>
    <dsp:sp modelId="{1489EFF1-9188-4F4B-AD97-18CA6EBE8226}">
      <dsp:nvSpPr>
        <dsp:cNvPr id="0" name=""/>
        <dsp:cNvSpPr/>
      </dsp:nvSpPr>
      <dsp:spPr>
        <a:xfrm>
          <a:off x="3022130" y="0"/>
          <a:ext cx="709268" cy="7092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88353-F806-4DB1-AFB1-ED07D6FA97F2}">
      <dsp:nvSpPr>
        <dsp:cNvPr id="0" name=""/>
        <dsp:cNvSpPr/>
      </dsp:nvSpPr>
      <dsp:spPr>
        <a:xfrm>
          <a:off x="3093057" y="72233"/>
          <a:ext cx="567415" cy="567415"/>
        </a:xfrm>
        <a:prstGeom prst="chord">
          <a:avLst>
            <a:gd name="adj1" fmla="val 20431728"/>
            <a:gd name="adj2" fmla="val 11968272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A0EFF-27AD-4864-9623-C67DF2891448}">
      <dsp:nvSpPr>
        <dsp:cNvPr id="0" name=""/>
        <dsp:cNvSpPr/>
      </dsp:nvSpPr>
      <dsp:spPr>
        <a:xfrm>
          <a:off x="2961325" y="1072993"/>
          <a:ext cx="3983513" cy="2286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>
              <a:solidFill>
                <a:srgbClr val="262626"/>
              </a:solidFill>
              <a:effectLst/>
              <a:latin typeface="+mj-lt"/>
            </a:rPr>
            <a:t>Занимает пост </a:t>
          </a:r>
          <a:r>
            <a:rPr lang="ru-RU" sz="2200" b="0" i="0" kern="1200" dirty="0">
              <a:solidFill>
                <a:srgbClr val="FF0000"/>
              </a:solidFill>
              <a:effectLst/>
              <a:latin typeface="+mj-lt"/>
            </a:rPr>
            <a:t>Председателя Президиума </a:t>
          </a:r>
          <a:r>
            <a:rPr lang="ru-RU" sz="2200" b="0" i="0" kern="1200" dirty="0">
              <a:solidFill>
                <a:srgbClr val="262626"/>
              </a:solidFill>
              <a:effectLst/>
              <a:latin typeface="+mj-lt"/>
            </a:rPr>
            <a:t>Верховного Совета СССР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>
              <a:solidFill>
                <a:srgbClr val="262626"/>
              </a:solidFill>
              <a:effectLst/>
              <a:latin typeface="+mj-lt"/>
            </a:rPr>
            <a:t>Тем самым совмещает высшие должности государства и партии</a:t>
          </a:r>
          <a:r>
            <a:rPr lang="ru-RU" sz="2400" b="0" i="0" kern="1200" dirty="0">
              <a:solidFill>
                <a:srgbClr val="262626"/>
              </a:solidFill>
              <a:effectLst/>
              <a:latin typeface="+mj-lt"/>
            </a:rPr>
            <a:t>.</a:t>
          </a:r>
          <a:endParaRPr lang="ru-RU" sz="2400" kern="1200" dirty="0">
            <a:latin typeface="+mj-lt"/>
          </a:endParaRPr>
        </a:p>
      </dsp:txBody>
      <dsp:txXfrm>
        <a:off x="2961325" y="1072993"/>
        <a:ext cx="3983513" cy="2286148"/>
      </dsp:txXfrm>
    </dsp:sp>
    <dsp:sp modelId="{E34DB8ED-919C-421F-AA57-D9B11C0E2A0D}">
      <dsp:nvSpPr>
        <dsp:cNvPr id="0" name=""/>
        <dsp:cNvSpPr/>
      </dsp:nvSpPr>
      <dsp:spPr>
        <a:xfrm>
          <a:off x="3942060" y="0"/>
          <a:ext cx="2098253" cy="709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 октября 1988 </a:t>
          </a:r>
          <a:endParaRPr lang="ru-RU" sz="2100" kern="1200" dirty="0"/>
        </a:p>
      </dsp:txBody>
      <dsp:txXfrm>
        <a:off x="3942060" y="0"/>
        <a:ext cx="2098253" cy="709268"/>
      </dsp:txXfrm>
    </dsp:sp>
    <dsp:sp modelId="{C33CA054-9464-4780-B694-C812FA704284}">
      <dsp:nvSpPr>
        <dsp:cNvPr id="0" name=""/>
        <dsp:cNvSpPr/>
      </dsp:nvSpPr>
      <dsp:spPr>
        <a:xfrm>
          <a:off x="6769964" y="62585"/>
          <a:ext cx="709268" cy="7092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5CA82-BAA3-443D-81BC-A5FA78B42378}">
      <dsp:nvSpPr>
        <dsp:cNvPr id="0" name=""/>
        <dsp:cNvSpPr/>
      </dsp:nvSpPr>
      <dsp:spPr>
        <a:xfrm>
          <a:off x="6840891" y="119889"/>
          <a:ext cx="567415" cy="56741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F4A80-D86A-4854-8716-17C46F5A9E26}">
      <dsp:nvSpPr>
        <dsp:cNvPr id="0" name=""/>
        <dsp:cNvSpPr/>
      </dsp:nvSpPr>
      <dsp:spPr>
        <a:xfrm>
          <a:off x="7347016" y="979113"/>
          <a:ext cx="4330291" cy="260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>
              <a:solidFill>
                <a:srgbClr val="262626"/>
              </a:solidFill>
              <a:effectLst/>
              <a:latin typeface="+mj-lt"/>
            </a:rPr>
            <a:t>На внеочередном третьем Съезде народных депутатов СССР Михаил Горбачёв был избран </a:t>
          </a:r>
          <a:r>
            <a:rPr lang="ru-RU" sz="2000" b="0" i="0" kern="1200" dirty="0">
              <a:solidFill>
                <a:srgbClr val="FF0000"/>
              </a:solidFill>
              <a:effectLst/>
              <a:latin typeface="+mj-lt"/>
            </a:rPr>
            <a:t>президентом СССР</a:t>
          </a:r>
          <a:endParaRPr lang="ru-RU" sz="2000" kern="1200" dirty="0">
            <a:solidFill>
              <a:srgbClr val="FF0000"/>
            </a:solidFill>
            <a:latin typeface="+mj-lt"/>
          </a:endParaRPr>
        </a:p>
      </dsp:txBody>
      <dsp:txXfrm>
        <a:off x="7347016" y="979113"/>
        <a:ext cx="4330291" cy="2600004"/>
      </dsp:txXfrm>
    </dsp:sp>
    <dsp:sp modelId="{5C660FE3-31F6-4CE2-81E6-05E816B99717}">
      <dsp:nvSpPr>
        <dsp:cNvPr id="0" name=""/>
        <dsp:cNvSpPr/>
      </dsp:nvSpPr>
      <dsp:spPr>
        <a:xfrm>
          <a:off x="7774368" y="40251"/>
          <a:ext cx="2098253" cy="709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>
              <a:solidFill>
                <a:srgbClr val="262626"/>
              </a:solidFill>
              <a:effectLst/>
              <a:latin typeface="PT Sans" panose="020B0503020203020204" pitchFamily="34" charset="-52"/>
            </a:rPr>
            <a:t>15 марта 1990 </a:t>
          </a:r>
          <a:endParaRPr lang="ru-RU" sz="2100" kern="1200" dirty="0"/>
        </a:p>
      </dsp:txBody>
      <dsp:txXfrm>
        <a:off x="7774368" y="40251"/>
        <a:ext cx="2098253" cy="709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FBFDE-E6F1-45CD-BE2D-4164067EB95B}" type="datetime1">
              <a:rPr lang="ru-RU" smtClean="0"/>
              <a:t>27.12.2022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80A1C-6179-4307-B818-A656B4C532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54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4DCF3-F1D0-40B4-94A5-27B311AB2416}" type="datetime1">
              <a:rPr lang="ru-RU" noProof="0" smtClean="0"/>
              <a:pPr/>
              <a:t>27.12.2022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E23B2-AB0A-418E-8392-565540EE3C71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197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E23B2-AB0A-418E-8392-565540EE3C7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29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E23B2-AB0A-418E-8392-565540EE3C7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54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6D06BF-12B5-4837-9AC0-AE25EDAD8C41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9450C2-61B8-4832-872F-742B76218E05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B1CFE7-90A8-4F94-9002-31F2C21E0F77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9DA663-16DF-4B6A-9F56-C8FA223C61D4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D7163-7BB1-40E5-A055-54D863064C15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E162B-A683-4119-B754-5CE0DAC58973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23340A-4F88-44E0-BAFE-523D50865DBC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3083C884-9A1F-4CC5-84BA-4B728568F267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5D4E77FC-F644-41FF-A704-56C6DF8A6E44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E179D4C7-B5FC-4C54-AC87-C102B717EABF}" type="datetime1">
              <a:rPr lang="ru-RU" noProof="0" smtClean="0"/>
              <a:t>27.12.2022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17" b="1541"/>
          <a:stretch/>
        </p:blipFill>
        <p:spPr>
          <a:xfrm>
            <a:off x="-3275" y="0"/>
            <a:ext cx="12192001" cy="6858000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ru-RU" sz="4000" dirty="0">
                <a:solidFill>
                  <a:schemeClr val="tx1"/>
                </a:solidFill>
              </a:rPr>
              <a:t>Биография М. С. </a:t>
            </a:r>
            <a:r>
              <a:rPr lang="ru-RU" sz="4400" dirty="0">
                <a:solidFill>
                  <a:schemeClr val="tx1"/>
                </a:solidFill>
              </a:rPr>
              <a:t>Горбачёва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sz="1600" dirty="0"/>
              <a:t>Подготовила Глебова Ульяна, </a:t>
            </a:r>
            <a:r>
              <a:rPr lang="en-US" sz="1600" dirty="0"/>
              <a:t>M32011</a:t>
            </a:r>
            <a:endParaRPr lang="ru-RU" sz="16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Изображение выглядит как человек, мужчина, костюм, конференц зал&#10;&#10;Автоматически созданное описание">
            <a:extLst>
              <a:ext uri="{FF2B5EF4-FFF2-40B4-BE49-F238E27FC236}">
                <a16:creationId xmlns:a16="http://schemas.microsoft.com/office/drawing/2014/main" id="{379C788E-18B6-7F84-58BE-C2911B09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 b="29647"/>
          <a:stretch/>
        </p:blipFill>
        <p:spPr bwMode="auto">
          <a:xfrm>
            <a:off x="15" y="10"/>
            <a:ext cx="12191985" cy="457834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81AE1-F132-06E7-2F7B-BC97BC359C7B}"/>
              </a:ext>
            </a:extLst>
          </p:cNvPr>
          <p:cNvSpPr txBox="1"/>
          <p:nvPr/>
        </p:nvSpPr>
        <p:spPr>
          <a:xfrm>
            <a:off x="1097660" y="5451597"/>
            <a:ext cx="10113645" cy="743682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b="0" i="0" kern="1200" spc="-50" baseline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25 декабря 1991 года Горбачев в телеобращении к гражданам страны объявил о прекращении своей деятельности на посту главы СССР. </a:t>
            </a:r>
            <a:endParaRPr lang="ru-RU" sz="2000" b="0" i="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8A779-B84A-C3FA-C7F8-D9BA03248E56}"/>
              </a:ext>
            </a:extLst>
          </p:cNvPr>
          <p:cNvSpPr txBox="1"/>
          <p:nvPr/>
        </p:nvSpPr>
        <p:spPr>
          <a:xfrm>
            <a:off x="1097660" y="4960754"/>
            <a:ext cx="10113264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ru-RU" sz="13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Однако после августовских событий 1991 года политические позиции Михаила Горбачева ослабли. В СССР усилились центробежные силы, значительную часть реальных функций по управлению страной взяло на себя российское руководство во главе с Борисом Ельциным</a:t>
            </a:r>
            <a:endParaRPr lang="ru-RU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70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Изображение выглядит как мужчина, человек, костюм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FE493CBB-AD3A-F895-ECDB-39173B564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26134" b="-1"/>
          <a:stretch/>
        </p:blipFill>
        <p:spPr bwMode="auto">
          <a:xfrm>
            <a:off x="4513351" y="0"/>
            <a:ext cx="7678650" cy="6858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C8C94-00C5-B1B5-B1F3-C74733EBBAB1}"/>
              </a:ext>
            </a:extLst>
          </p:cNvPr>
          <p:cNvSpPr txBox="1"/>
          <p:nvPr/>
        </p:nvSpPr>
        <p:spPr>
          <a:xfrm>
            <a:off x="180478" y="2588134"/>
            <a:ext cx="4148454" cy="3911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b="0" i="0" kern="120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Михаил Горбачев удостоен более 300 государственных и общественных наград, дипломов, почетных грамот и знаков отличия</a:t>
            </a:r>
            <a:endParaRPr lang="ru-RU" dirty="0">
              <a:solidFill>
                <a:srgbClr val="FFFFF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b="0" i="0" kern="120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Отмечен многими иностранными наградами и премиями</a:t>
            </a:r>
            <a:endParaRPr lang="ru-RU" dirty="0">
              <a:solidFill>
                <a:srgbClr val="FFFFF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b="0" i="0" kern="120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Лауреат Нобелевской премии мира</a:t>
            </a:r>
            <a:endParaRPr lang="ru-RU" dirty="0">
              <a:solidFill>
                <a:srgbClr val="FFFFFF"/>
              </a:solidFill>
              <a:latin typeface="+mj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b="0" i="0" kern="120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rPr>
              <a:t>Автор несколько десятков книг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89595-339C-2166-1063-8500BCC0DC60}"/>
              </a:ext>
            </a:extLst>
          </p:cNvPr>
          <p:cNvSpPr txBox="1"/>
          <p:nvPr/>
        </p:nvSpPr>
        <p:spPr>
          <a:xfrm>
            <a:off x="492995" y="358120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300" b="0" i="0" kern="1200" spc="-50" baseline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Скончался вечером 30 августа 2022 года в возрасте 91 года после тяжёлой и продолжительной болезни</a:t>
            </a:r>
            <a:endParaRPr lang="ru-RU" sz="2300" b="0" i="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114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124" y="2120489"/>
            <a:ext cx="3446374" cy="4235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sz="2100" dirty="0">
                <a:solidFill>
                  <a:schemeClr val="tx1"/>
                </a:solidFill>
              </a:rPr>
              <a:t>Его мать была обыкновенной крестьянкой. Отец  участвовал в Великой Отечественной войне и был награжден орденом </a:t>
            </a:r>
            <a:r>
              <a:rPr lang="ru-RU" sz="2100" dirty="0">
                <a:solidFill>
                  <a:srgbClr val="C00000"/>
                </a:solidFill>
              </a:rPr>
              <a:t>Красной Звезды</a:t>
            </a:r>
            <a:r>
              <a:rPr lang="ru-RU" sz="2100" dirty="0">
                <a:solidFill>
                  <a:schemeClr val="tx1"/>
                </a:solidFill>
              </a:rPr>
              <a:t>.</a:t>
            </a:r>
            <a:br>
              <a:rPr lang="ru-RU" sz="2100" dirty="0">
                <a:solidFill>
                  <a:schemeClr val="tx1"/>
                </a:solidFill>
              </a:rPr>
            </a:br>
            <a:br>
              <a:rPr lang="ru-RU" sz="2100" dirty="0">
                <a:solidFill>
                  <a:schemeClr val="tx1"/>
                </a:solidFill>
              </a:rPr>
            </a:br>
            <a:r>
              <a:rPr lang="ru-RU" sz="2100" dirty="0">
                <a:solidFill>
                  <a:schemeClr val="tx1"/>
                </a:solidFill>
              </a:rPr>
              <a:t>Интересно, что один дед Горбачева чудом спасся от расстрела в </a:t>
            </a:r>
            <a:r>
              <a:rPr lang="ru-RU" sz="2100" dirty="0">
                <a:solidFill>
                  <a:srgbClr val="C00000"/>
                </a:solidFill>
              </a:rPr>
              <a:t>1937</a:t>
            </a:r>
            <a:r>
              <a:rPr lang="ru-RU" sz="2100" dirty="0">
                <a:solidFill>
                  <a:schemeClr val="tx1"/>
                </a:solidFill>
              </a:rPr>
              <a:t> году, а другой был отправлен в ссылку в Иркутск на 2 года.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21A31CB-B186-31BA-D190-C34941C1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23" y="785307"/>
            <a:ext cx="6458290" cy="186117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b="0" i="0" dirty="0">
                <a:solidFill>
                  <a:srgbClr val="000000"/>
                </a:solidFill>
                <a:effectLst/>
                <a:latin typeface="+mj-lt"/>
              </a:rPr>
              <a:t>Михаил Горбачев является уроженцем Ставропольского края. Там в селе Привольное он и родился в </a:t>
            </a:r>
            <a:r>
              <a:rPr lang="ru-RU" sz="5100" b="0" i="0" dirty="0">
                <a:solidFill>
                  <a:srgbClr val="C00000"/>
                </a:solidFill>
                <a:effectLst/>
                <a:latin typeface="+mj-lt"/>
              </a:rPr>
              <a:t>1931</a:t>
            </a:r>
            <a:r>
              <a:rPr lang="ru-RU" sz="5100" b="0" i="0" dirty="0">
                <a:solidFill>
                  <a:srgbClr val="000000"/>
                </a:solidFill>
                <a:effectLst/>
                <a:latin typeface="+mj-lt"/>
              </a:rPr>
              <a:t> году.</a:t>
            </a: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80A64D-2E7C-28A9-ABA5-4676D1D18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4"/>
          <a:stretch/>
        </p:blipFill>
        <p:spPr>
          <a:xfrm>
            <a:off x="0" y="1"/>
            <a:ext cx="465608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9F2B90-31C7-58E0-5CCF-F753273742FB}"/>
              </a:ext>
            </a:extLst>
          </p:cNvPr>
          <p:cNvSpPr txBox="1"/>
          <p:nvPr/>
        </p:nvSpPr>
        <p:spPr>
          <a:xfrm>
            <a:off x="5453123" y="140853"/>
            <a:ext cx="333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+mj-lt"/>
              </a:rPr>
              <a:t>Ранние годы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27F669-7C02-C856-EBA3-0F032740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19" y="2037347"/>
            <a:ext cx="3088116" cy="43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E8787-EE9F-66F3-9903-C12149142C6D}"/>
              </a:ext>
            </a:extLst>
          </p:cNvPr>
          <p:cNvSpPr txBox="1"/>
          <p:nvPr/>
        </p:nvSpPr>
        <p:spPr>
          <a:xfrm>
            <a:off x="8899497" y="6488668"/>
            <a:ext cx="30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Отец Горбачева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7EF8AFE-AEB1-67E0-B581-56F1A8BA2353}"/>
              </a:ext>
            </a:extLst>
          </p:cNvPr>
          <p:cNvSpPr/>
          <p:nvPr/>
        </p:nvSpPr>
        <p:spPr>
          <a:xfrm>
            <a:off x="4536831" y="0"/>
            <a:ext cx="456932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FD4356-2B4B-04E7-68E4-B5B4C5291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t="1716" r="10013"/>
          <a:stretch/>
        </p:blipFill>
        <p:spPr bwMode="auto">
          <a:xfrm>
            <a:off x="5801360" y="0"/>
            <a:ext cx="6644640" cy="64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6075A5-F457-3F3D-D213-71216771FBD1}"/>
              </a:ext>
            </a:extLst>
          </p:cNvPr>
          <p:cNvSpPr txBox="1"/>
          <p:nvPr/>
        </p:nvSpPr>
        <p:spPr>
          <a:xfrm>
            <a:off x="172720" y="157481"/>
            <a:ext cx="562864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700" dirty="0">
                <a:solidFill>
                  <a:srgbClr val="C00000"/>
                </a:solidFill>
                <a:latin typeface="+mj-lt"/>
              </a:rPr>
              <a:t>Когда</a:t>
            </a:r>
            <a:r>
              <a:rPr lang="ru-RU" sz="1700" dirty="0">
                <a:latin typeface="+mj-lt"/>
              </a:rPr>
              <a:t> Горбачеву было </a:t>
            </a:r>
            <a:r>
              <a:rPr lang="ru-RU" sz="1700" dirty="0">
                <a:solidFill>
                  <a:srgbClr val="C00000"/>
                </a:solidFill>
                <a:latin typeface="+mj-lt"/>
              </a:rPr>
              <a:t>10 лет</a:t>
            </a:r>
            <a:r>
              <a:rPr lang="ru-RU" sz="1700" dirty="0">
                <a:latin typeface="+mj-lt"/>
              </a:rPr>
              <a:t>, его отец уходит на фронт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7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700" dirty="0">
                <a:solidFill>
                  <a:srgbClr val="C00000"/>
                </a:solidFill>
                <a:latin typeface="+mj-lt"/>
              </a:rPr>
              <a:t>5 месяцев </a:t>
            </a:r>
            <a:r>
              <a:rPr lang="ru-RU" sz="1700" dirty="0">
                <a:latin typeface="+mj-lt"/>
              </a:rPr>
              <a:t>его семья провела в оккупации, до </a:t>
            </a:r>
            <a:r>
              <a:rPr lang="ru-RU" sz="1700" dirty="0">
                <a:solidFill>
                  <a:srgbClr val="C00000"/>
                </a:solidFill>
                <a:latin typeface="+mj-lt"/>
              </a:rPr>
              <a:t>1943</a:t>
            </a:r>
            <a:r>
              <a:rPr lang="ru-RU" sz="1700" dirty="0">
                <a:latin typeface="+mj-lt"/>
              </a:rPr>
              <a:t> года</a:t>
            </a:r>
          </a:p>
          <a:p>
            <a:endParaRPr lang="ru-RU" sz="17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700" dirty="0">
                <a:solidFill>
                  <a:srgbClr val="C00000"/>
                </a:solidFill>
                <a:latin typeface="+mj-lt"/>
              </a:rPr>
              <a:t>С 13 лет </a:t>
            </a:r>
            <a:r>
              <a:rPr lang="ru-RU" sz="1700" dirty="0">
                <a:latin typeface="+mj-lt"/>
              </a:rPr>
              <a:t>Михаил совмещал учёбу в школе с периодической работой в МТС и в колхозе.</a:t>
            </a:r>
          </a:p>
          <a:p>
            <a:endParaRPr lang="ru-RU" sz="17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700" dirty="0">
                <a:solidFill>
                  <a:srgbClr val="C00000"/>
                </a:solidFill>
                <a:latin typeface="+mj-lt"/>
              </a:rPr>
              <a:t>С 15 лет </a:t>
            </a:r>
            <a:r>
              <a:rPr lang="ru-RU" sz="1700" dirty="0">
                <a:latin typeface="+mj-lt"/>
              </a:rPr>
              <a:t>работал помощником комбайнёра МТС, в </a:t>
            </a:r>
            <a:r>
              <a:rPr lang="ru-RU" sz="1700" dirty="0">
                <a:solidFill>
                  <a:srgbClr val="C00000"/>
                </a:solidFill>
                <a:latin typeface="+mj-lt"/>
              </a:rPr>
              <a:t>18 лет </a:t>
            </a:r>
            <a:r>
              <a:rPr lang="ru-RU" sz="1700" dirty="0">
                <a:latin typeface="+mj-lt"/>
              </a:rPr>
              <a:t>был награжден Орденом Трудового Красного Знамени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F8C60-AEB8-165B-F6D7-985BB8102BC2}"/>
              </a:ext>
            </a:extLst>
          </p:cNvPr>
          <p:cNvSpPr txBox="1"/>
          <p:nvPr/>
        </p:nvSpPr>
        <p:spPr>
          <a:xfrm>
            <a:off x="0" y="3817623"/>
            <a:ext cx="5628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Он умел вдохновлять речами. Но всегда предпочитал вещать, а не делать. При этом не могу сказать, что Миша был ленивым. Каждое лето он вместе со всеми трудился в поле. </a:t>
            </a:r>
            <a:r>
              <a:rPr lang="ru-RU" i="1" dirty="0">
                <a:solidFill>
                  <a:srgbClr val="C00000"/>
                </a:solidFill>
              </a:rPr>
              <a:t>Просто склад у него был такой... демагога.</a:t>
            </a:r>
          </a:p>
          <a:p>
            <a:endParaRPr lang="ru-RU" dirty="0"/>
          </a:p>
          <a:p>
            <a:r>
              <a:rPr lang="ru-RU" dirty="0"/>
              <a:t>Воспоминания одноклассницы Горбачева - Евгении Михайловны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141BE7-D1C5-AB65-3C0C-A3B2A83809A5}"/>
              </a:ext>
            </a:extLst>
          </p:cNvPr>
          <p:cNvSpPr/>
          <p:nvPr/>
        </p:nvSpPr>
        <p:spPr>
          <a:xfrm>
            <a:off x="0" y="3648710"/>
            <a:ext cx="5801360" cy="81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DC4A366-69CC-2ACD-5E36-CDF33A59928A}"/>
              </a:ext>
            </a:extLst>
          </p:cNvPr>
          <p:cNvSpPr/>
          <p:nvPr/>
        </p:nvSpPr>
        <p:spPr>
          <a:xfrm>
            <a:off x="-71120" y="6311366"/>
            <a:ext cx="5872480" cy="81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4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0F6F8-4223-A494-61C6-EB42334C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60917"/>
          </a:xfrm>
        </p:spPr>
        <p:txBody>
          <a:bodyPr/>
          <a:lstStyle/>
          <a:p>
            <a:r>
              <a:rPr lang="ru-RU" dirty="0"/>
              <a:t>Юношество и учеба в университете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B49C91-00CD-ACD3-2B0B-08F0ABA53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97200" y="2121006"/>
            <a:ext cx="5862320" cy="392419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b="0" i="0" dirty="0">
                <a:effectLst/>
                <a:latin typeface="+mj-lt"/>
              </a:rPr>
              <a:t>На техническую специальность был слишком большой конкурс, поэтому Горбачёв пошел учиться на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юридический факультет МГУ им. Ломоносова</a:t>
            </a:r>
          </a:p>
          <a:p>
            <a:pPr algn="l"/>
            <a:r>
              <a:rPr lang="ru-RU" b="0" i="0" dirty="0">
                <a:effectLst/>
                <a:latin typeface="+mj-lt"/>
              </a:rPr>
              <a:t>Это было довольно необычное решение, поскольку в СССР тех времен к юристам было весьма однозначное отношение. Это были люди, которые помогают государству проводить репрессии. Однако Горбачёв учился с большим интересом, и помимо отличных знаний по Марксизму-Ленинизму и выученной наизусть биографии Сталина, приобрел знакомство с идеями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Фомы Аквинского, Гоббса, Локка и Макиавелли.</a:t>
            </a: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0A225C-35E0-AEAB-103C-48A9A39917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0" y="2121006"/>
            <a:ext cx="2651167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F4076C-8909-77B5-6EAD-5FF82BD1D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"/>
          <a:stretch/>
        </p:blipFill>
        <p:spPr bwMode="auto">
          <a:xfrm>
            <a:off x="9030084" y="2121006"/>
            <a:ext cx="2858566" cy="36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Книги со сплошной заливкой">
            <a:extLst>
              <a:ext uri="{FF2B5EF4-FFF2-40B4-BE49-F238E27FC236}">
                <a16:creationId xmlns:a16="http://schemas.microsoft.com/office/drawing/2014/main" id="{B5EB8DD4-9ECA-2864-4115-C8FBE3E0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6000" y="1196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04A3A-B0D2-0FEF-88EC-C4658087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ECFF4-FF09-485C-E1F3-8EA02072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293" y="579120"/>
            <a:ext cx="7389707" cy="6187435"/>
          </a:xfrm>
        </p:spPr>
        <p:txBody>
          <a:bodyPr>
            <a:normAutofit lnSpcReduction="10000"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В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1952</a:t>
            </a:r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 году был принят в КПСС.</a:t>
            </a:r>
          </a:p>
          <a:p>
            <a:r>
              <a:rPr lang="ru-RU" dirty="0">
                <a:solidFill>
                  <a:srgbClr val="202122"/>
                </a:solidFill>
                <a:latin typeface="+mj-lt"/>
              </a:rPr>
              <a:t>Горбачёв начал учебу в разгар культа личности Сталина:</a:t>
            </a:r>
          </a:p>
          <a:p>
            <a:r>
              <a:rPr lang="ru-RU" b="1" i="1" dirty="0">
                <a:solidFill>
                  <a:srgbClr val="202122"/>
                </a:solidFill>
                <a:latin typeface="+mj-lt"/>
              </a:rPr>
              <a:t>«Разумеется он был сталинистом, как и все мы. Но и закрывать глаза на искажение правы он не желал»</a:t>
            </a:r>
          </a:p>
          <a:p>
            <a:pPr algn="r"/>
            <a:r>
              <a:rPr lang="ru-RU" dirty="0">
                <a:solidFill>
                  <a:srgbClr val="202122"/>
                </a:solidFill>
                <a:latin typeface="+mj-lt"/>
              </a:rPr>
              <a:t>-вспоминает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Зденек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Млынарж</a:t>
            </a:r>
            <a:r>
              <a:rPr lang="ru-RU" dirty="0">
                <a:solidFill>
                  <a:srgbClr val="202122"/>
                </a:solidFill>
                <a:latin typeface="+mj-lt"/>
              </a:rPr>
              <a:t>, один из лидеров Чехословакии, учившийся на одном курсе с Горбачевым</a:t>
            </a:r>
          </a:p>
          <a:p>
            <a:endParaRPr lang="ru-RU" b="0" i="0" dirty="0">
              <a:solidFill>
                <a:srgbClr val="202122"/>
              </a:solidFill>
              <a:effectLst/>
              <a:latin typeface="+mj-lt"/>
            </a:endParaRPr>
          </a:p>
          <a:p>
            <a:pPr algn="l"/>
            <a:r>
              <a:rPr lang="ru-RU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Горбачев рассказывал однокурсникам, как его впечатляет доктрина, изложенная в </a:t>
            </a:r>
            <a:r>
              <a:rPr lang="ru-RU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книге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"Шаг вперёд, два шага назад" </a:t>
            </a:r>
            <a:r>
              <a:rPr lang="ru-RU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- умение маневрировать и при необходимости временно оставлять позиции на пути к цели.</a:t>
            </a:r>
          </a:p>
          <a:p>
            <a:pPr algn="l"/>
            <a:r>
              <a:rPr lang="ru-RU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Тактическая гибкость с тех пор стала верной спутницей Горбачева на протяжении его политической карьеры.</a:t>
            </a:r>
            <a:endParaRPr lang="ru-RU" b="0" i="0" dirty="0">
              <a:solidFill>
                <a:srgbClr val="202122"/>
              </a:solidFill>
              <a:effectLst/>
              <a:latin typeface="+mj-lt"/>
            </a:endParaRPr>
          </a:p>
          <a:p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После окончания с отличием юридического факультета МГУ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в 1955 году </a:t>
            </a:r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был направлен в Ставрополь в краевую прокуратуру.</a:t>
            </a:r>
            <a:endParaRPr lang="ru-RU" dirty="0">
              <a:latin typeface="+mj-lt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18B7090-BD28-B7BF-256D-64269347B8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F3D5909-772C-DA8D-F61A-5C02F176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A5719CB0-0A79-A46D-0959-2309ED307E12}"/>
              </a:ext>
            </a:extLst>
          </p:cNvPr>
          <p:cNvSpPr>
            <a:spLocks noGrp="1" noChangeAspect="1" noChangeArrowheads="1"/>
          </p:cNvSpPr>
          <p:nvPr>
            <p:ph type="body" sz="half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ED2662A-07AB-C40A-6CB6-5230770DEC08}"/>
              </a:ext>
            </a:extLst>
          </p:cNvPr>
          <p:cNvCxnSpPr>
            <a:cxnSpLocks/>
          </p:cNvCxnSpPr>
          <p:nvPr/>
        </p:nvCxnSpPr>
        <p:spPr>
          <a:xfrm>
            <a:off x="4582160" y="5618480"/>
            <a:ext cx="760984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3275D90-3A80-F894-DF7C-16045629778A}"/>
              </a:ext>
            </a:extLst>
          </p:cNvPr>
          <p:cNvCxnSpPr>
            <a:cxnSpLocks/>
          </p:cNvCxnSpPr>
          <p:nvPr/>
        </p:nvCxnSpPr>
        <p:spPr>
          <a:xfrm>
            <a:off x="4693920" y="3355341"/>
            <a:ext cx="749808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7B419A6-EA69-90CD-C0C6-1ACB44CA11CB}"/>
              </a:ext>
            </a:extLst>
          </p:cNvPr>
          <p:cNvCxnSpPr/>
          <p:nvPr/>
        </p:nvCxnSpPr>
        <p:spPr>
          <a:xfrm>
            <a:off x="4482765" y="233680"/>
            <a:ext cx="80975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9101C18-7211-7B3D-EB7B-F2A1E8209B07}"/>
              </a:ext>
            </a:extLst>
          </p:cNvPr>
          <p:cNvCxnSpPr/>
          <p:nvPr/>
        </p:nvCxnSpPr>
        <p:spPr>
          <a:xfrm>
            <a:off x="4480560" y="81280"/>
            <a:ext cx="80975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381202E-E11C-7136-451D-257B102C3538}"/>
              </a:ext>
            </a:extLst>
          </p:cNvPr>
          <p:cNvCxnSpPr/>
          <p:nvPr/>
        </p:nvCxnSpPr>
        <p:spPr>
          <a:xfrm>
            <a:off x="4582160" y="426720"/>
            <a:ext cx="80975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B691E5C3-FAAA-39A8-71A2-5AA45DE98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" t="6222" r="10864" b="11413"/>
          <a:stretch/>
        </p:blipFill>
        <p:spPr bwMode="auto">
          <a:xfrm>
            <a:off x="220307" y="335280"/>
            <a:ext cx="4262458" cy="61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9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C55C6-A8C3-D356-CAFC-27C73E67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33548"/>
            <a:ext cx="10135772" cy="1221426"/>
          </a:xfrm>
        </p:spPr>
        <p:txBody>
          <a:bodyPr>
            <a:normAutofit/>
          </a:bodyPr>
          <a:lstStyle/>
          <a:p>
            <a:r>
              <a:rPr lang="ru-RU" dirty="0"/>
              <a:t>Карьерный путь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4EE0916F-FE4B-51BB-5C36-9F666AFF4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872425"/>
              </p:ext>
            </p:extLst>
          </p:nvPr>
        </p:nvGraphicFramePr>
        <p:xfrm>
          <a:off x="481001" y="332719"/>
          <a:ext cx="11307369" cy="398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E7038F-99BD-EB62-2F47-8AE1391D4F0F}"/>
              </a:ext>
            </a:extLst>
          </p:cNvPr>
          <p:cNvSpPr txBox="1"/>
          <p:nvPr/>
        </p:nvSpPr>
        <p:spPr>
          <a:xfrm>
            <a:off x="4783015" y="541361"/>
            <a:ext cx="3261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Второй секретарь Ставропольского крайкома КПСС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F720331-E009-CA77-A9BD-61B459611455}"/>
              </a:ext>
            </a:extLst>
          </p:cNvPr>
          <p:cNvSpPr/>
          <p:nvPr/>
        </p:nvSpPr>
        <p:spPr>
          <a:xfrm>
            <a:off x="8684771" y="1120454"/>
            <a:ext cx="414367" cy="41436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D0309-1279-E1E0-28B0-C190B5CE3522}"/>
              </a:ext>
            </a:extLst>
          </p:cNvPr>
          <p:cNvSpPr txBox="1"/>
          <p:nvPr/>
        </p:nvSpPr>
        <p:spPr>
          <a:xfrm>
            <a:off x="2726078" y="2647747"/>
            <a:ext cx="1278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1955</a:t>
            </a:r>
            <a:r>
              <a:rPr lang="ru-RU" sz="2000" dirty="0">
                <a:latin typeface="+mj-lt"/>
              </a:rPr>
              <a:t> г.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4E7E8-A003-151E-AA89-3F6E8B828277}"/>
              </a:ext>
            </a:extLst>
          </p:cNvPr>
          <p:cNvSpPr txBox="1"/>
          <p:nvPr/>
        </p:nvSpPr>
        <p:spPr>
          <a:xfrm>
            <a:off x="3689992" y="1719524"/>
            <a:ext cx="1278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1962</a:t>
            </a:r>
            <a:r>
              <a:rPr lang="ru-RU" sz="2000" dirty="0">
                <a:latin typeface="+mj-lt"/>
              </a:rPr>
              <a:t> г.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F6CC6-547C-3B74-D147-D461D07EA501}"/>
              </a:ext>
            </a:extLst>
          </p:cNvPr>
          <p:cNvSpPr txBox="1"/>
          <p:nvPr/>
        </p:nvSpPr>
        <p:spPr>
          <a:xfrm>
            <a:off x="6616211" y="1967163"/>
            <a:ext cx="1278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1968</a:t>
            </a:r>
            <a:r>
              <a:rPr lang="ru-RU" sz="2000" dirty="0">
                <a:latin typeface="+mj-lt"/>
              </a:rPr>
              <a:t> г.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B73CC-B6F4-ED8A-D75A-CE125BF7EC5C}"/>
              </a:ext>
            </a:extLst>
          </p:cNvPr>
          <p:cNvSpPr txBox="1"/>
          <p:nvPr/>
        </p:nvSpPr>
        <p:spPr>
          <a:xfrm>
            <a:off x="7894952" y="802971"/>
            <a:ext cx="1278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1970</a:t>
            </a:r>
            <a:r>
              <a:rPr lang="ru-RU" sz="2000" dirty="0">
                <a:latin typeface="+mj-lt"/>
              </a:rPr>
              <a:t> г.</a:t>
            </a:r>
          </a:p>
        </p:txBody>
      </p:sp>
    </p:spTree>
    <p:extLst>
      <p:ext uri="{BB962C8B-B14F-4D97-AF65-F5344CB8AC3E}">
        <p14:creationId xmlns:p14="http://schemas.microsoft.com/office/powerpoint/2010/main" val="96453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F899F-4B6F-C33E-CF45-BBFA61C192BD}"/>
              </a:ext>
            </a:extLst>
          </p:cNvPr>
          <p:cNvSpPr txBox="1"/>
          <p:nvPr/>
        </p:nvSpPr>
        <p:spPr>
          <a:xfrm>
            <a:off x="232753" y="393058"/>
            <a:ext cx="5767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02122"/>
                </a:solidFill>
                <a:effectLst/>
                <a:latin typeface="+mj-lt"/>
              </a:rPr>
              <a:t>В 1971—1991 был членом ЦК КПСС. По мнению самого Горбачёва, ему покровительствовал </a:t>
            </a:r>
            <a:r>
              <a:rPr lang="ru-RU" sz="2400" b="0" i="0" dirty="0">
                <a:solidFill>
                  <a:srgbClr val="FF0000"/>
                </a:solidFill>
                <a:effectLst/>
                <a:latin typeface="+mj-lt"/>
              </a:rPr>
              <a:t>Юрий Андропов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+mj-lt"/>
              </a:rPr>
              <a:t>, способствовавший его переводу в Москву.</a:t>
            </a:r>
            <a:endParaRPr lang="ru-RU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E2A3C-2F35-FC1F-CD56-8D042BB7EC60}"/>
              </a:ext>
            </a:extLst>
          </p:cNvPr>
          <p:cNvSpPr txBox="1"/>
          <p:nvPr/>
        </p:nvSpPr>
        <p:spPr>
          <a:xfrm>
            <a:off x="232753" y="2756235"/>
            <a:ext cx="6564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202122"/>
                </a:solidFill>
                <a:effectLst/>
                <a:latin typeface="+mj-lt"/>
              </a:rPr>
              <a:t>В 1977 году в Ставропольском крайкоме Партии под руководством Горбачёва был изобретён так называемый </a:t>
            </a:r>
            <a:r>
              <a:rPr lang="ru-RU" sz="2000" b="1" i="0" dirty="0">
                <a:solidFill>
                  <a:srgbClr val="202122"/>
                </a:solidFill>
                <a:effectLst/>
                <a:latin typeface="+mj-lt"/>
              </a:rPr>
              <a:t>«Ипатовский метод»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j-lt"/>
              </a:rPr>
              <a:t> уборки урожая. </a:t>
            </a:r>
            <a:r>
              <a:rPr lang="ru-RU" sz="2000" b="0" i="0" dirty="0">
                <a:solidFill>
                  <a:srgbClr val="FF0000"/>
                </a:solidFill>
                <a:effectLst/>
                <a:latin typeface="+mj-lt"/>
              </a:rPr>
              <a:t>Это способствовало повышению Горбачёва и переводу его в ЦК КПСС на должность секретаря, курировавшего сельское хозяйство. </a:t>
            </a:r>
            <a:r>
              <a:rPr lang="ru-RU" sz="2000" dirty="0">
                <a:solidFill>
                  <a:srgbClr val="202122"/>
                </a:solidFill>
                <a:latin typeface="+mj-lt"/>
              </a:rPr>
              <a:t>Далее метод был раскритикован и назван авантюрой.  </a:t>
            </a:r>
            <a:endParaRPr lang="ru-RU" sz="2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47B5D1-A289-CF02-9729-6FA4AD3A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-457201"/>
            <a:ext cx="539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41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D4A632B4-3C43-57F3-209F-2BA44C86E027}"/>
              </a:ext>
            </a:extLst>
          </p:cNvPr>
          <p:cNvSpPr/>
          <p:nvPr/>
        </p:nvSpPr>
        <p:spPr>
          <a:xfrm>
            <a:off x="-1602441" y="-624421"/>
            <a:ext cx="14837013" cy="3176469"/>
          </a:xfrm>
          <a:custGeom>
            <a:avLst/>
            <a:gdLst>
              <a:gd name="connsiteX0" fmla="*/ 786012 w 14837013"/>
              <a:gd name="connsiteY0" fmla="*/ 3051935 h 3176469"/>
              <a:gd name="connsiteX1" fmla="*/ 2495070 w 14837013"/>
              <a:gd name="connsiteY1" fmla="*/ 2529421 h 3176469"/>
              <a:gd name="connsiteX2" fmla="*/ 3714270 w 14837013"/>
              <a:gd name="connsiteY2" fmla="*/ 1179592 h 3176469"/>
              <a:gd name="connsiteX3" fmla="*/ 6849355 w 14837013"/>
              <a:gd name="connsiteY3" fmla="*/ 1560592 h 3176469"/>
              <a:gd name="connsiteX4" fmla="*/ 8155641 w 14837013"/>
              <a:gd name="connsiteY4" fmla="*/ 1723878 h 3176469"/>
              <a:gd name="connsiteX5" fmla="*/ 10191270 w 14837013"/>
              <a:gd name="connsiteY5" fmla="*/ 961878 h 3176469"/>
              <a:gd name="connsiteX6" fmla="*/ 10942384 w 14837013"/>
              <a:gd name="connsiteY6" fmla="*/ 820364 h 3176469"/>
              <a:gd name="connsiteX7" fmla="*/ 11584641 w 14837013"/>
              <a:gd name="connsiteY7" fmla="*/ 1168707 h 3176469"/>
              <a:gd name="connsiteX8" fmla="*/ 11682612 w 14837013"/>
              <a:gd name="connsiteY8" fmla="*/ 1473507 h 3176469"/>
              <a:gd name="connsiteX9" fmla="*/ 11508441 w 14837013"/>
              <a:gd name="connsiteY9" fmla="*/ 1745650 h 3176469"/>
              <a:gd name="connsiteX10" fmla="*/ 11225412 w 14837013"/>
              <a:gd name="connsiteY10" fmla="*/ 1604135 h 3176469"/>
              <a:gd name="connsiteX11" fmla="*/ 11160098 w 14837013"/>
              <a:gd name="connsiteY11" fmla="*/ 1266678 h 3176469"/>
              <a:gd name="connsiteX12" fmla="*/ 11726155 w 14837013"/>
              <a:gd name="connsiteY12" fmla="*/ 994535 h 3176469"/>
              <a:gd name="connsiteX13" fmla="*/ 12945355 w 14837013"/>
              <a:gd name="connsiteY13" fmla="*/ 961878 h 3176469"/>
              <a:gd name="connsiteX14" fmla="*/ 14491127 w 14837013"/>
              <a:gd name="connsiteY14" fmla="*/ 1702107 h 3176469"/>
              <a:gd name="connsiteX15" fmla="*/ 14469355 w 14837013"/>
              <a:gd name="connsiteY15" fmla="*/ 667964 h 3176469"/>
              <a:gd name="connsiteX16" fmla="*/ 13609384 w 14837013"/>
              <a:gd name="connsiteY16" fmla="*/ 210764 h 3176469"/>
              <a:gd name="connsiteX17" fmla="*/ 1101698 w 14837013"/>
              <a:gd name="connsiteY17" fmla="*/ 232535 h 3176469"/>
              <a:gd name="connsiteX18" fmla="*/ 786012 w 14837013"/>
              <a:gd name="connsiteY18" fmla="*/ 3051935 h 31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837013" h="3176469">
                <a:moveTo>
                  <a:pt x="786012" y="3051935"/>
                </a:moveTo>
                <a:cubicBezTo>
                  <a:pt x="1018241" y="3434749"/>
                  <a:pt x="2007027" y="2841478"/>
                  <a:pt x="2495070" y="2529421"/>
                </a:cubicBezTo>
                <a:cubicBezTo>
                  <a:pt x="2983113" y="2217364"/>
                  <a:pt x="2988556" y="1341063"/>
                  <a:pt x="3714270" y="1179592"/>
                </a:cubicBezTo>
                <a:cubicBezTo>
                  <a:pt x="4439984" y="1018120"/>
                  <a:pt x="6109127" y="1469878"/>
                  <a:pt x="6849355" y="1560592"/>
                </a:cubicBezTo>
                <a:cubicBezTo>
                  <a:pt x="7589584" y="1651306"/>
                  <a:pt x="7598655" y="1823664"/>
                  <a:pt x="8155641" y="1723878"/>
                </a:cubicBezTo>
                <a:cubicBezTo>
                  <a:pt x="8712627" y="1624092"/>
                  <a:pt x="9726813" y="1112464"/>
                  <a:pt x="10191270" y="961878"/>
                </a:cubicBezTo>
                <a:cubicBezTo>
                  <a:pt x="10655727" y="811292"/>
                  <a:pt x="10710156" y="785893"/>
                  <a:pt x="10942384" y="820364"/>
                </a:cubicBezTo>
                <a:cubicBezTo>
                  <a:pt x="11174612" y="854835"/>
                  <a:pt x="11461270" y="1059850"/>
                  <a:pt x="11584641" y="1168707"/>
                </a:cubicBezTo>
                <a:cubicBezTo>
                  <a:pt x="11708012" y="1277564"/>
                  <a:pt x="11695312" y="1377350"/>
                  <a:pt x="11682612" y="1473507"/>
                </a:cubicBezTo>
                <a:cubicBezTo>
                  <a:pt x="11669912" y="1569664"/>
                  <a:pt x="11584641" y="1723879"/>
                  <a:pt x="11508441" y="1745650"/>
                </a:cubicBezTo>
                <a:cubicBezTo>
                  <a:pt x="11432241" y="1767421"/>
                  <a:pt x="11283469" y="1683964"/>
                  <a:pt x="11225412" y="1604135"/>
                </a:cubicBezTo>
                <a:cubicBezTo>
                  <a:pt x="11167355" y="1524306"/>
                  <a:pt x="11076641" y="1368278"/>
                  <a:pt x="11160098" y="1266678"/>
                </a:cubicBezTo>
                <a:cubicBezTo>
                  <a:pt x="11243555" y="1165078"/>
                  <a:pt x="11428612" y="1045335"/>
                  <a:pt x="11726155" y="994535"/>
                </a:cubicBezTo>
                <a:cubicBezTo>
                  <a:pt x="12023698" y="943735"/>
                  <a:pt x="12484526" y="843949"/>
                  <a:pt x="12945355" y="961878"/>
                </a:cubicBezTo>
                <a:cubicBezTo>
                  <a:pt x="13406184" y="1079807"/>
                  <a:pt x="14237127" y="1751093"/>
                  <a:pt x="14491127" y="1702107"/>
                </a:cubicBezTo>
                <a:cubicBezTo>
                  <a:pt x="14745127" y="1653121"/>
                  <a:pt x="14616312" y="916521"/>
                  <a:pt x="14469355" y="667964"/>
                </a:cubicBezTo>
                <a:cubicBezTo>
                  <a:pt x="14322398" y="419407"/>
                  <a:pt x="15837327" y="283335"/>
                  <a:pt x="13609384" y="210764"/>
                </a:cubicBezTo>
                <a:cubicBezTo>
                  <a:pt x="11381441" y="138193"/>
                  <a:pt x="3238927" y="-237365"/>
                  <a:pt x="1101698" y="232535"/>
                </a:cubicBezTo>
                <a:cubicBezTo>
                  <a:pt x="-1035531" y="702435"/>
                  <a:pt x="553783" y="2669121"/>
                  <a:pt x="786012" y="3051935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CDC65A-3E68-0983-F25A-996EBA86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t="39409" r="6016" b="13879"/>
          <a:stretch/>
        </p:blipFill>
        <p:spPr bwMode="auto">
          <a:xfrm>
            <a:off x="240323" y="2490135"/>
            <a:ext cx="11931110" cy="393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D73D60F1-9EA4-72DC-F33E-B5F6FA5086CC}"/>
              </a:ext>
            </a:extLst>
          </p:cNvPr>
          <p:cNvSpPr/>
          <p:nvPr/>
        </p:nvSpPr>
        <p:spPr>
          <a:xfrm>
            <a:off x="-1151467" y="1422400"/>
            <a:ext cx="14453801" cy="5004778"/>
          </a:xfrm>
          <a:custGeom>
            <a:avLst/>
            <a:gdLst>
              <a:gd name="connsiteX0" fmla="*/ 1874791 w 12600979"/>
              <a:gd name="connsiteY0" fmla="*/ 4639460 h 4661972"/>
              <a:gd name="connsiteX1" fmla="*/ 2384745 w 12600979"/>
              <a:gd name="connsiteY1" fmla="*/ 2889790 h 4661972"/>
              <a:gd name="connsiteX2" fmla="*/ 3809099 w 12600979"/>
              <a:gd name="connsiteY2" fmla="*/ 2327083 h 4661972"/>
              <a:gd name="connsiteX3" fmla="*/ 5708237 w 12600979"/>
              <a:gd name="connsiteY3" fmla="*/ 2634814 h 4661972"/>
              <a:gd name="connsiteX4" fmla="*/ 6833653 w 12600979"/>
              <a:gd name="connsiteY4" fmla="*/ 2283121 h 4661972"/>
              <a:gd name="connsiteX5" fmla="*/ 7985445 w 12600979"/>
              <a:gd name="connsiteY5" fmla="*/ 1535775 h 4661972"/>
              <a:gd name="connsiteX6" fmla="*/ 10456083 w 12600979"/>
              <a:gd name="connsiteY6" fmla="*/ 1060990 h 4661972"/>
              <a:gd name="connsiteX7" fmla="*/ 11871645 w 12600979"/>
              <a:gd name="connsiteY7" fmla="*/ 1245629 h 4661972"/>
              <a:gd name="connsiteX8" fmla="*/ 11748553 w 12600979"/>
              <a:gd name="connsiteY8" fmla="*/ 5914 h 4661972"/>
              <a:gd name="connsiteX9" fmla="*/ 1540683 w 12600979"/>
              <a:gd name="connsiteY9" fmla="*/ 841183 h 4661972"/>
              <a:gd name="connsiteX10" fmla="*/ 10822 w 12600979"/>
              <a:gd name="connsiteY10" fmla="*/ 2283121 h 4661972"/>
              <a:gd name="connsiteX11" fmla="*/ 907637 w 12600979"/>
              <a:gd name="connsiteY11" fmla="*/ 3777814 h 4661972"/>
              <a:gd name="connsiteX12" fmla="*/ 1874791 w 12600979"/>
              <a:gd name="connsiteY12" fmla="*/ 4639460 h 466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00979" h="4661972">
                <a:moveTo>
                  <a:pt x="1874791" y="4639460"/>
                </a:moveTo>
                <a:cubicBezTo>
                  <a:pt x="2120976" y="4491456"/>
                  <a:pt x="2062360" y="3275186"/>
                  <a:pt x="2384745" y="2889790"/>
                </a:cubicBezTo>
                <a:cubicBezTo>
                  <a:pt x="2707130" y="2504394"/>
                  <a:pt x="3255184" y="2369579"/>
                  <a:pt x="3809099" y="2327083"/>
                </a:cubicBezTo>
                <a:cubicBezTo>
                  <a:pt x="4363014" y="2284587"/>
                  <a:pt x="5204145" y="2642141"/>
                  <a:pt x="5708237" y="2634814"/>
                </a:cubicBezTo>
                <a:cubicBezTo>
                  <a:pt x="6212329" y="2627487"/>
                  <a:pt x="6454118" y="2466294"/>
                  <a:pt x="6833653" y="2283121"/>
                </a:cubicBezTo>
                <a:cubicBezTo>
                  <a:pt x="7213188" y="2099948"/>
                  <a:pt x="7381707" y="1739463"/>
                  <a:pt x="7985445" y="1535775"/>
                </a:cubicBezTo>
                <a:cubicBezTo>
                  <a:pt x="8589183" y="1332087"/>
                  <a:pt x="9808383" y="1109348"/>
                  <a:pt x="10456083" y="1060990"/>
                </a:cubicBezTo>
                <a:cubicBezTo>
                  <a:pt x="11103783" y="1012632"/>
                  <a:pt x="11656233" y="1421475"/>
                  <a:pt x="11871645" y="1245629"/>
                </a:cubicBezTo>
                <a:cubicBezTo>
                  <a:pt x="12087057" y="1069783"/>
                  <a:pt x="13470380" y="73322"/>
                  <a:pt x="11748553" y="5914"/>
                </a:cubicBezTo>
                <a:cubicBezTo>
                  <a:pt x="10026726" y="-61494"/>
                  <a:pt x="3496971" y="461649"/>
                  <a:pt x="1540683" y="841183"/>
                </a:cubicBezTo>
                <a:cubicBezTo>
                  <a:pt x="-415605" y="1220717"/>
                  <a:pt x="116330" y="1793683"/>
                  <a:pt x="10822" y="2283121"/>
                </a:cubicBezTo>
                <a:cubicBezTo>
                  <a:pt x="-94686" y="2772559"/>
                  <a:pt x="598441" y="3383625"/>
                  <a:pt x="907637" y="3777814"/>
                </a:cubicBezTo>
                <a:cubicBezTo>
                  <a:pt x="1216833" y="4172002"/>
                  <a:pt x="1628606" y="4787464"/>
                  <a:pt x="1874791" y="46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8609C4-1438-D6BC-F98F-236D2A019B31}"/>
              </a:ext>
            </a:extLst>
          </p:cNvPr>
          <p:cNvSpPr txBox="1"/>
          <p:nvPr/>
        </p:nvSpPr>
        <p:spPr>
          <a:xfrm>
            <a:off x="5046785" y="1345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75D05D44-4515-7ACD-2AD5-2954612B4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068827"/>
              </p:ext>
            </p:extLst>
          </p:nvPr>
        </p:nvGraphicFramePr>
        <p:xfrm>
          <a:off x="240323" y="350227"/>
          <a:ext cx="11711354" cy="553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34D9D45-D8F8-D86A-D85D-F3994AD61130}"/>
              </a:ext>
            </a:extLst>
          </p:cNvPr>
          <p:cNvSpPr/>
          <p:nvPr/>
        </p:nvSpPr>
        <p:spPr>
          <a:xfrm>
            <a:off x="-355600" y="5334000"/>
            <a:ext cx="1286933" cy="109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58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89750-4F21-CFD3-8C85-74AFB4FACA42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500" b="0" i="0" kern="1200" spc="-50" baseline="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Во второй половине 1980-х </a:t>
            </a:r>
            <a:r>
              <a:rPr lang="ru-RU" sz="1500" b="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rPr>
              <a:t>годов СССР оказался в состоянии кризиса. В стране началось движение за независимость республик  - "парад суверенитетов".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ru-RU" sz="15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500" b="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rPr>
              <a:t>С целью остановить дезинтеграцию </a:t>
            </a:r>
            <a:r>
              <a:rPr lang="ru-RU" sz="1500" b="0" i="0" kern="1200" spc="-50" baseline="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в июле 1990 года </a:t>
            </a:r>
            <a:r>
              <a:rPr lang="ru-RU" sz="1500" b="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rPr>
              <a:t>Михаил Горбачев выступил с идеей заключения нового союзного договора между республиками СССР.</a:t>
            </a:r>
            <a:endParaRPr lang="ru-RU" sz="15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Изображение выглядит как текст, человек, групп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B8F5C2D3-331F-0176-9AE0-EBBA376A4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 r="10903" b="2"/>
          <a:stretch/>
        </p:blipFill>
        <p:spPr bwMode="auto">
          <a:xfrm>
            <a:off x="1097280" y="2120900"/>
            <a:ext cx="4639736" cy="37481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92910-1524-6DB8-72BE-5EA62A04E4BB}"/>
              </a:ext>
            </a:extLst>
          </p:cNvPr>
          <p:cNvSpPr txBox="1"/>
          <p:nvPr/>
        </p:nvSpPr>
        <p:spPr>
          <a:xfrm>
            <a:off x="6515944" y="2120900"/>
            <a:ext cx="4639736" cy="3748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ru-RU" sz="1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Подписание нового союзного договора было сорвано в результате попытки </a:t>
            </a:r>
            <a:r>
              <a:rPr lang="ru-RU" sz="1900" b="0" i="0" dirty="0">
                <a:solidFill>
                  <a:srgbClr val="FF0000"/>
                </a:solidFill>
                <a:effectLst/>
              </a:rPr>
              <a:t>государственного переворота</a:t>
            </a:r>
            <a:r>
              <a:rPr lang="ru-RU" sz="1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ru-RU" sz="1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ru-RU" sz="1900" b="0" i="0" dirty="0">
                <a:solidFill>
                  <a:srgbClr val="FF0000"/>
                </a:solidFill>
                <a:effectLst/>
              </a:rPr>
              <a:t>Члены ГКЧП </a:t>
            </a:r>
            <a:r>
              <a:rPr lang="ru-RU" sz="1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отстранили от власти Михаила Горбачева и ввели в стране чрезвычайное положение, </a:t>
            </a:r>
            <a:r>
              <a:rPr lang="ru-RU" sz="1900" b="0" i="0" dirty="0">
                <a:solidFill>
                  <a:srgbClr val="FF0000"/>
                </a:solidFill>
                <a:effectLst/>
              </a:rPr>
              <a:t>но были арестованы впоследствии </a:t>
            </a:r>
            <a:endParaRPr lang="ru-RU" sz="1900" dirty="0">
              <a:solidFill>
                <a:srgbClr val="FF0000"/>
              </a:solidFill>
            </a:endParaRPr>
          </a:p>
        </p:txBody>
      </p:sp>
      <p:pic>
        <p:nvPicPr>
          <p:cNvPr id="5" name="Рисунок 4" descr="Рабочий стол со сплошной заливкой">
            <a:extLst>
              <a:ext uri="{FF2B5EF4-FFF2-40B4-BE49-F238E27FC236}">
                <a16:creationId xmlns:a16="http://schemas.microsoft.com/office/drawing/2014/main" id="{56D7562B-D003-7DDA-3AAA-A406467FE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0152" y="4760101"/>
            <a:ext cx="1332969" cy="1332969"/>
          </a:xfrm>
          <a:prstGeom prst="rect">
            <a:avLst/>
          </a:prstGeom>
        </p:spPr>
      </p:pic>
      <p:pic>
        <p:nvPicPr>
          <p:cNvPr id="7" name="Рисунок 6" descr="Диплом со сплошной заливкой">
            <a:extLst>
              <a:ext uri="{FF2B5EF4-FFF2-40B4-BE49-F238E27FC236}">
                <a16:creationId xmlns:a16="http://schemas.microsoft.com/office/drawing/2014/main" id="{894BA6B1-6C96-4948-063B-72EEB3E21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5601" y="616185"/>
            <a:ext cx="909382" cy="9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478"/>
      </p:ext>
    </p:extLst>
  </p:cSld>
  <p:clrMapOvr>
    <a:masterClrMapping/>
  </p:clrMapOvr>
</p:sld>
</file>

<file path=ppt/theme/theme1.xml><?xml version="1.0" encoding="utf-8"?>
<a:theme xmlns:a="http://schemas.openxmlformats.org/drawingml/2006/main" name="1_Ретроспектива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7_TF22712842.potx" id="{E5B2A91F-D4EA-41E8-B16C-D8A932DD01C4}" vid="{E8E5ACE0-174F-47CC-8FF4-25C6837254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{D8A50B27-AD1C-4876-ADFB-E7D52EBAA70D}tf22712842_win32</Template>
  <TotalTime>585</TotalTime>
  <Words>722</Words>
  <Application>Microsoft Office PowerPoint</Application>
  <PresentationFormat>Широкоэкранный</PresentationFormat>
  <Paragraphs>60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PT Sans</vt:lpstr>
      <vt:lpstr>Wingdings</vt:lpstr>
      <vt:lpstr>1_РетроспективаVTI</vt:lpstr>
      <vt:lpstr>Биография М. С. Горбачёва</vt:lpstr>
      <vt:lpstr>Его мать была обыкновенной крестьянкой. Отец  участвовал в Великой Отечественной войне и был награжден орденом Красной Звезды.  Интересно, что один дед Горбачева чудом спасся от расстрела в 1937 году, а другой был отправлен в ссылку в Иркутск на 2 года.</vt:lpstr>
      <vt:lpstr>Презентация PowerPoint</vt:lpstr>
      <vt:lpstr>Юношество и учеба в университете</vt:lpstr>
      <vt:lpstr>Презентация PowerPoint</vt:lpstr>
      <vt:lpstr>Карьерный путь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Биография М. С. Горбачёва</dc:title>
  <dc:creator>Улю UlyaGFF</dc:creator>
  <cp:lastModifiedBy>Улю UlyaGFF</cp:lastModifiedBy>
  <cp:revision>3</cp:revision>
  <dcterms:created xsi:type="dcterms:W3CDTF">2022-12-27T12:01:21Z</dcterms:created>
  <dcterms:modified xsi:type="dcterms:W3CDTF">2022-12-27T22:22:40Z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